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omments/modernComment_3D5_BBE93173.xml" ContentType="application/vnd.ms-powerpoint.comment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omments/modernComment_3DE_5352E305.xml" ContentType="application/vnd.ms-powerpoint.comments+xml"/>
  <Override PartName="/ppt/notesSlides/notesSlide6.xml" ContentType="application/vnd.openxmlformats-officedocument.presentationml.notesSlide+xml"/>
  <Override PartName="/ppt/comments/modernComment_3F1_8433E2F0.xml" ContentType="application/vnd.ms-powerpoint.comments+xml"/>
  <Override PartName="/ppt/notesSlides/notesSlide7.xml" ContentType="application/vnd.openxmlformats-officedocument.presentationml.notesSlide+xml"/>
  <Override PartName="/ppt/comments/modernComment_3E0_111351E6.xml" ContentType="application/vnd.ms-powerpoint.comment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omments/modernComment_3DB_E69A897E.xml" ContentType="application/vnd.ms-powerpoint.comments+xml"/>
  <Override PartName="/ppt/notesSlides/notesSlide12.xml" ContentType="application/vnd.openxmlformats-officedocument.presentationml.notesSlide+xml"/>
  <Override PartName="/ppt/comments/modernComment_3EA_F92A0088.xml" ContentType="application/vnd.ms-powerpoint.comment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omments/modernComment_3FB_231F0D2D.xml" ContentType="application/vnd.ms-powerpoint.comments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omments/modernComment_3D7_A8C46F83.xml" ContentType="application/vnd.ms-powerpoint.comments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comments/modernComment_3E5_F3225713.xml" ContentType="application/vnd.ms-powerpoint.comments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comments/modernComment_3F9_103ED451.xml" ContentType="application/vnd.ms-powerpoint.comments+xml"/>
  <Override PartName="/ppt/notesSlides/notesSlide31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4"/>
  </p:sldMasterIdLst>
  <p:notesMasterIdLst>
    <p:notesMasterId r:id="rId37"/>
  </p:notesMasterIdLst>
  <p:sldIdLst>
    <p:sldId id="1023" r:id="rId5"/>
    <p:sldId id="1027" r:id="rId6"/>
    <p:sldId id="1028" r:id="rId7"/>
    <p:sldId id="981" r:id="rId8"/>
    <p:sldId id="1034" r:id="rId9"/>
    <p:sldId id="990" r:id="rId10"/>
    <p:sldId id="1009" r:id="rId11"/>
    <p:sldId id="992" r:id="rId12"/>
    <p:sldId id="982" r:id="rId13"/>
    <p:sldId id="985" r:id="rId14"/>
    <p:sldId id="986" r:id="rId15"/>
    <p:sldId id="987" r:id="rId16"/>
    <p:sldId id="1002" r:id="rId17"/>
    <p:sldId id="1003" r:id="rId18"/>
    <p:sldId id="1008" r:id="rId19"/>
    <p:sldId id="1029" r:id="rId20"/>
    <p:sldId id="1000" r:id="rId21"/>
    <p:sldId id="1025" r:id="rId22"/>
    <p:sldId id="1019" r:id="rId23"/>
    <p:sldId id="1015" r:id="rId24"/>
    <p:sldId id="1024" r:id="rId25"/>
    <p:sldId id="983" r:id="rId26"/>
    <p:sldId id="1030" r:id="rId27"/>
    <p:sldId id="997" r:id="rId28"/>
    <p:sldId id="1032" r:id="rId29"/>
    <p:sldId id="1031" r:id="rId30"/>
    <p:sldId id="1010" r:id="rId31"/>
    <p:sldId id="1012" r:id="rId32"/>
    <p:sldId id="1018" r:id="rId33"/>
    <p:sldId id="984" r:id="rId34"/>
    <p:sldId id="1017" r:id="rId35"/>
    <p:sldId id="1021" r:id="rId36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4238AC5E-ECF4-00C7-2A27-C460E72F0DFE}" name="Victor Alves" initials="VA" userId="63a8ac17058e7c5a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2764"/>
    <a:srgbClr val="9CB4DF"/>
    <a:srgbClr val="FFFFFF"/>
    <a:srgbClr val="D9D9D9"/>
    <a:srgbClr val="527BC6"/>
    <a:srgbClr val="203864"/>
    <a:srgbClr val="009491"/>
    <a:srgbClr val="AED7FF"/>
    <a:srgbClr val="CEE7FF"/>
    <a:srgbClr val="66B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F58C6CE-6219-4FC9-8A14-9ADFE595C1A1}" v="5" dt="2022-08-31T01:56:01.762"/>
    <p1510:client id="{B9374C5B-4D06-4379-8BE2-1802730B217A}" v="14" dt="2022-08-31T00:50:24.094"/>
    <p1510:client id="{C747CC24-FE88-4B56-A409-E055FB93E875}" v="2178" dt="2022-08-30T18:42:44.077"/>
    <p1510:client id="{CE4FC81F-D14D-E842-9A6D-5A0174F8117D}" v="4" dt="2022-08-31T00:37:37.210"/>
    <p1510:client id="{D6F2A307-CA3F-4B2D-8111-2D9E931D0DB6}" v="329" dt="2022-08-31T01:12:44.639"/>
    <p1510:client id="{DB304360-A61E-4BBE-82EB-6C6B56DC5C3E}" v="506" dt="2022-08-31T01:28:49.224"/>
    <p1510:client id="{E2FCD4BF-1F21-4F6A-BA58-37142F516C90}" v="2" dt="2022-08-31T01:34:01.43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Estilo Médio 2 - Ênfase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154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viewProps" Target="view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microsoft.com/office/2018/10/relationships/authors" Target="author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presProps" Target="presProps.xml"/></Relationships>
</file>

<file path=ppt/comments/modernComment_3D5_BBE93173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2A69AD92-976A-4E4C-B83C-FD9B30A11C6F}" authorId="{4238AC5E-ECF4-00C7-2A27-C460E72F0DFE}" created="2022-08-29T17:19:48.694">
    <pc:sldMkLst xmlns:pc="http://schemas.microsoft.com/office/powerpoint/2013/main/command">
      <pc:docMk/>
      <pc:sldMk cId="3152621939" sldId="981"/>
    </pc:sldMkLst>
    <p188:txBody>
      <a:bodyPr/>
      <a:lstStyle/>
      <a:p>
        <a:r>
          <a:rPr lang="pt-BR"/>
          <a:t>Checar se todos são teóricos.</a:t>
        </a:r>
      </a:p>
    </p188:txBody>
  </p188:cm>
</p188:cmLst>
</file>

<file path=ppt/comments/modernComment_3D7_A8C46F83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66EFA5F2-ACCE-4A25-804C-9F596ADD8169}" authorId="{4238AC5E-ECF4-00C7-2A27-C460E72F0DFE}" status="resolved" created="2022-08-29T21:50:35.486" complete="100000">
    <pc:sldMkLst xmlns:pc="http://schemas.microsoft.com/office/powerpoint/2013/main/command">
      <pc:docMk/>
      <pc:sldMk cId="2831445891" sldId="983"/>
    </pc:sldMkLst>
    <p188:txBody>
      <a:bodyPr/>
      <a:lstStyle/>
      <a:p>
        <a:r>
          <a:rPr lang="pt-BR"/>
          <a:t>Inserir a tabela de ambas as regressões.</a:t>
        </a:r>
      </a:p>
    </p188:txBody>
  </p188:cm>
</p188:cmLst>
</file>

<file path=ppt/comments/modernComment_3DB_E69A897E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5F9B2EA3-A68E-41AB-BD7E-ECB8C0F1CDD1}" authorId="{4238AC5E-ECF4-00C7-2A27-C460E72F0DFE}" created="2022-08-29T17:24:00.738">
    <pc:sldMkLst xmlns:pc="http://schemas.microsoft.com/office/powerpoint/2013/main/command">
      <pc:docMk/>
      <pc:sldMk cId="3868887422" sldId="987"/>
    </pc:sldMkLst>
    <p188:txBody>
      <a:bodyPr/>
      <a:lstStyle/>
      <a:p>
        <a:r>
          <a:rPr lang="pt-BR"/>
          <a:t>Verificar intuição das descritivas.</a:t>
        </a:r>
      </a:p>
    </p188:txBody>
  </p188:cm>
  <p188:cm id="{2803AE81-A461-45D0-AA06-BA102D2F0061}" authorId="{4238AC5E-ECF4-00C7-2A27-C460E72F0DFE}" created="2022-08-29T17:24:21.450">
    <pc:sldMkLst xmlns:pc="http://schemas.microsoft.com/office/powerpoint/2013/main/command">
      <pc:docMk/>
      <pc:sldMk cId="3868887422" sldId="987"/>
    </pc:sldMkLst>
    <p188:txBody>
      <a:bodyPr/>
      <a:lstStyle/>
      <a:p>
        <a:r>
          <a:rPr lang="pt-BR"/>
          <a:t>Adicionar sugestões de descritivas ao artigo.</a:t>
        </a:r>
      </a:p>
    </p188:txBody>
  </p188:cm>
  <p188:cm id="{1B0BE5A1-3B43-470B-9058-00DCDD04F28E}" authorId="{4238AC5E-ECF4-00C7-2A27-C460E72F0DFE}" created="2022-08-29T20:33:50.865">
    <pc:sldMkLst xmlns:pc="http://schemas.microsoft.com/office/powerpoint/2013/main/command">
      <pc:docMk/>
      <pc:sldMk cId="3868887422" sldId="987"/>
    </pc:sldMkLst>
    <p188:txBody>
      <a:bodyPr/>
      <a:lstStyle/>
      <a:p>
        <a:r>
          <a:rPr lang="pt-BR"/>
          <a:t>Podemos adicionar outras relações que encontrarmos por aí.</a:t>
        </a:r>
      </a:p>
    </p188:txBody>
  </p188:cm>
</p188:cmLst>
</file>

<file path=ppt/comments/modernComment_3DE_5352E305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2EB88DD0-5681-438B-8F91-184799FF78E7}" authorId="{4238AC5E-ECF4-00C7-2A27-C460E72F0DFE}" created="2022-08-29T17:21:09.269">
    <pc:sldMkLst xmlns:pc="http://schemas.microsoft.com/office/powerpoint/2013/main/command">
      <pc:docMk/>
      <pc:sldMk cId="1397940997" sldId="990"/>
    </pc:sldMkLst>
    <p188:txBody>
      <a:bodyPr/>
      <a:lstStyle/>
      <a:p>
        <a:r>
          <a:rPr lang="pt-BR"/>
          <a:t>Melhorar a estética comparativa apresentando curvas de oferta ao invés de somente as derivadas.</a:t>
        </a:r>
      </a:p>
    </p188:txBody>
  </p188:cm>
</p188:cmLst>
</file>

<file path=ppt/comments/modernComment_3E0_111351E6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13D06807-BF41-48AA-AA9D-58EA1269271A}" authorId="{4238AC5E-ECF4-00C7-2A27-C460E72F0DFE}" created="2022-08-29T17:22:20.957">
    <pc:sldMkLst xmlns:pc="http://schemas.microsoft.com/office/powerpoint/2013/main/command">
      <pc:docMk/>
      <pc:sldMk cId="286478822" sldId="992"/>
    </pc:sldMkLst>
    <p188:txBody>
      <a:bodyPr/>
      <a:lstStyle/>
      <a:p>
        <a:r>
          <a:rPr lang="pt-BR"/>
          <a:t>Dar foco apenas para a celeridade.</a:t>
        </a:r>
      </a:p>
    </p188:txBody>
  </p188:cm>
</p188:cmLst>
</file>

<file path=ppt/comments/modernComment_3E5_F3225713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F35091BB-5559-4DD2-AAD2-09EAAA2F9885}" authorId="{4238AC5E-ECF4-00C7-2A27-C460E72F0DFE}" created="2022-08-29T17:28:58.343">
    <pc:sldMkLst xmlns:pc="http://schemas.microsoft.com/office/powerpoint/2013/main/command">
      <pc:docMk/>
      <pc:sldMk cId="4079114003" sldId="997"/>
    </pc:sldMkLst>
    <p188:txBody>
      <a:bodyPr/>
      <a:lstStyle/>
      <a:p>
        <a:r>
          <a:rPr lang="pt-BR"/>
          <a:t>Focar nos efeitos da celeridade e números.</a:t>
        </a:r>
      </a:p>
    </p188:txBody>
  </p188:cm>
  <p188:cm id="{1F4FCD05-27FC-4B3F-BEDA-270023B92DA8}" authorId="{4238AC5E-ECF4-00C7-2A27-C460E72F0DFE}" created="2022-08-29T17:29:27.182">
    <pc:sldMkLst xmlns:pc="http://schemas.microsoft.com/office/powerpoint/2013/main/command">
      <pc:docMk/>
      <pc:sldMk cId="4079114003" sldId="997"/>
    </pc:sldMkLst>
    <p188:txBody>
      <a:bodyPr/>
      <a:lstStyle/>
      <a:p>
        <a:r>
          <a:rPr lang="pt-BR"/>
          <a:t>Podemos apresentar somente a celeridade para retomar a hipótese.</a:t>
        </a:r>
      </a:p>
    </p188:txBody>
  </p188:cm>
</p188:cmLst>
</file>

<file path=ppt/comments/modernComment_3EA_F92A0088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9D1C1F9D-1AF4-4E87-B659-4D1177B1666C}" authorId="{4238AC5E-ECF4-00C7-2A27-C460E72F0DFE}" created="2022-08-29T17:26:43.350">
    <pc:sldMkLst xmlns:pc="http://schemas.microsoft.com/office/powerpoint/2013/main/command">
      <pc:docMk/>
      <pc:sldMk cId="4180279432" sldId="1002"/>
    </pc:sldMkLst>
    <p188:txBody>
      <a:bodyPr/>
      <a:lstStyle/>
      <a:p>
        <a:r>
          <a:rPr lang="pt-BR"/>
          <a:t>Trazer a hipótese de identificação para cá.</a:t>
        </a:r>
      </a:p>
    </p188:txBody>
  </p188:cm>
  <p188:cm id="{38E36CA0-2C9F-48BA-B623-5616AE7C38E7}" authorId="{4238AC5E-ECF4-00C7-2A27-C460E72F0DFE}" created="2022-08-29T21:50:16.396">
    <pc:sldMkLst xmlns:pc="http://schemas.microsoft.com/office/powerpoint/2013/main/command">
      <pc:docMk/>
      <pc:sldMk cId="4180279432" sldId="1002"/>
    </pc:sldMkLst>
    <p188:txBody>
      <a:bodyPr/>
      <a:lstStyle/>
      <a:p>
        <a:r>
          <a:rPr lang="pt-BR"/>
          <a:t>Escolher um dos modelos (efeitos fixos ou instrumentos) para definir com mais 
calma.</a:t>
        </a:r>
      </a:p>
    </p188:txBody>
  </p188:cm>
</p188:cmLst>
</file>

<file path=ppt/comments/modernComment_3F1_8433E2F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7DAC2A12-33B3-42BC-94B2-9E1BBAE666C4}" authorId="{4238AC5E-ECF4-00C7-2A27-C460E72F0DFE}" created="2022-08-29T17:21:42.551">
    <pc:sldMkLst xmlns:pc="http://schemas.microsoft.com/office/powerpoint/2013/main/command">
      <pc:docMk/>
      <pc:sldMk cId="2217992944" sldId="1009"/>
    </pc:sldMkLst>
    <p188:replyLst>
      <p188:reply id="{3A0A9D62-3689-42F0-8696-CC82164B9919}" authorId="{4238AC5E-ECF4-00C7-2A27-C460E72F0DFE}" created="2022-08-29T20:36:21.886">
        <p188:txBody>
          <a:bodyPr/>
          <a:lstStyle/>
          <a:p>
            <a:r>
              <a:rPr lang="pt-BR"/>
              <a:t>Não esquecer de focar apenas na celeridade!!!</a:t>
            </a:r>
          </a:p>
        </p188:txBody>
      </p188:reply>
    </p188:replyLst>
    <p188:txBody>
      <a:bodyPr/>
      <a:lstStyle/>
      <a:p>
        <a:r>
          <a:rPr lang="pt-BR"/>
          <a:t>Utilizar curvas de oferta ao invés da relação das derivadas.</a:t>
        </a:r>
      </a:p>
    </p188:txBody>
  </p188:cm>
</p188:cmLst>
</file>

<file path=ppt/comments/modernComment_3F9_103ED451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A4B393C4-D019-479C-8100-1353668E0934}" authorId="{4238AC5E-ECF4-00C7-2A27-C460E72F0DFE}" created="2022-08-29T22:17:05.106">
    <pc:sldMkLst xmlns:pc="http://schemas.microsoft.com/office/powerpoint/2013/main/command">
      <pc:docMk/>
      <pc:sldMk cId="272553041" sldId="1017"/>
    </pc:sldMkLst>
    <p188:txBody>
      <a:bodyPr/>
      <a:lstStyle/>
      <a:p>
        <a:r>
          <a:rPr lang="pt-BR"/>
          <a:t>Adicionar mais sugestões econométricas e refinar a definição das sugestões presentes.</a:t>
        </a:r>
      </a:p>
    </p188:txBody>
  </p188:cm>
</p188:cmLst>
</file>

<file path=ppt/comments/modernComment_3FB_231F0D2D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3046FEB8-0FD5-4EC6-B461-0958639E469A}" authorId="{4238AC5E-ECF4-00C7-2A27-C460E72F0DFE}" created="2022-08-29T13:18:55.745">
    <pc:sldMkLst xmlns:pc="http://schemas.microsoft.com/office/powerpoint/2013/main/command">
      <pc:docMk/>
      <pc:sldMk cId="589237549" sldId="1019"/>
    </pc:sldMkLst>
    <p188:txBody>
      <a:bodyPr/>
      <a:lstStyle/>
      <a:p>
        <a:r>
          <a:rPr lang="pt-BR"/>
          <a:t>Trocar o erro idiossincrático para erro intrínseco.
Modificar a definição de correlação serial para o erro idiossincrático.</a:t>
        </a:r>
      </a:p>
    </p188:txBody>
  </p188:cm>
  <p188:cm id="{5E95385C-3B78-44C4-8B7B-BFCB177A017A}" authorId="{4238AC5E-ECF4-00C7-2A27-C460E72F0DFE}" created="2022-08-29T22:13:38.043">
    <pc:sldMkLst xmlns:pc="http://schemas.microsoft.com/office/powerpoint/2013/main/command">
      <pc:docMk/>
      <pc:sldMk cId="589237549" sldId="1019"/>
    </pc:sldMkLst>
    <p188:txBody>
      <a:bodyPr/>
      <a:lstStyle/>
      <a:p>
        <a:r>
          <a:rPr lang="pt-BR"/>
          <a:t>Citar alguns desses fatores não observados (efeitos fixos) durante a fala.</a:t>
        </a:r>
      </a:p>
    </p188:txBody>
  </p188:cm>
  <p188:cm id="{75FE4136-3407-48B7-9D36-AD9D5DC1AF72}" authorId="{4238AC5E-ECF4-00C7-2A27-C460E72F0DFE}" created="2022-08-29T22:14:17.707">
    <pc:sldMkLst xmlns:pc="http://schemas.microsoft.com/office/powerpoint/2013/main/command">
      <pc:docMk/>
      <pc:sldMk cId="589237549" sldId="1019"/>
    </pc:sldMkLst>
    <p188:txBody>
      <a:bodyPr/>
      <a:lstStyle/>
      <a:p>
        <a:r>
          <a:rPr lang="pt-BR"/>
          <a:t>Citar outros fatores não observados (erro idiossincrático) durante a fala 
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15ABA0-FA4D-43F8-AC60-0E297E2A589F}" type="datetimeFigureOut">
              <a:rPr lang="pt-BR" smtClean="0"/>
              <a:t>30/08/2022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CA6FCE-7D62-466C-A0BC-81A609630AF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964243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CA6FCE-7D62-466C-A0BC-81A609630AF8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329581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FC50F4-7102-45E9-A5D2-7C3FE860EED6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727578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E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FC50F4-7102-45E9-A5D2-7C3FE860EED6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863040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FC50F4-7102-45E9-A5D2-7C3FE860EED6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468094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FC50F4-7102-45E9-A5D2-7C3FE860EED6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324958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FC50F4-7102-45E9-A5D2-7C3FE860EED6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94693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FC50F4-7102-45E9-A5D2-7C3FE860EED6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651218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FC50F4-7102-45E9-A5D2-7C3FE860EED6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829629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/>
              <a:t>Coisas Importantes para se falar: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/>
              <a:t>Soluciona-se esse problema usando primeira diferença ou efeitos fixos para, eliminando efeitos invariantes no tempo específicos de área não observados. 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/>
              <a:t>Utilizou-se o modelo Efeitos Fixos: Pois os erros idiossincráticos são serialmente não correlacionados, sendo portanto mais eficiente.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/>
          </a:p>
          <a:p>
            <a:endParaRPr lang="pt-BR"/>
          </a:p>
          <a:p>
            <a:endParaRPr lang="pt-BR"/>
          </a:p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FC50F4-7102-45E9-A5D2-7C3FE860EED6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8645006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/>
              <a:t>Coisas Importantes para se falar: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/>
              <a:t>Soluciona-se esse problema usando primeira diferença ou efeitos fixos para, eliminando efeitos invariantes no tempo específicos de área não observados. 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/>
              <a:t>Efeito Fixo ou Primeira diferença?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/>
              <a:t>Utilizou-se o modelo Efeitos Fixos: Pois os erros idiossincráticos são serialmente não correlacionados, sendo portanto mais eficiente.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/>
          </a:p>
          <a:p>
            <a:endParaRPr lang="pt-BR"/>
          </a:p>
          <a:p>
            <a:endParaRPr lang="pt-BR"/>
          </a:p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FC50F4-7102-45E9-A5D2-7C3FE860EED6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8629755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pt-BR" sz="1200"/>
              <a:t>2- A correlação potencial entre a taxa de detecção e o termo de erro (ϵ</a:t>
            </a:r>
            <a:r>
              <a:rPr lang="pt-BR" sz="1200" err="1"/>
              <a:t>i,t</a:t>
            </a:r>
            <a:r>
              <a:rPr lang="pt-BR" sz="1200"/>
              <a:t>.) devido à taxa de detecção ser possivelmente uma função da taxa de crime ("causalidade reversa")</a:t>
            </a:r>
          </a:p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FC50F4-7102-45E9-A5D2-7C3FE860EED6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479746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CA6FCE-7D62-466C-A0BC-81A609630AF8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960147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1" err="1"/>
              <a:t>Lags</a:t>
            </a:r>
            <a:r>
              <a:rPr lang="pt-BR" b="1"/>
              <a:t>: </a:t>
            </a:r>
            <a:r>
              <a:rPr lang="pt-BR"/>
              <a:t>Para as variáveis de detecção, sentença média e tempo de espera, usamos valores defasados. Há duas razões pelas quais fazemos isso. Em primeiro lugar, teoricamente, a percepção de risco e punição do infrator não se adaptará instantaneamente à realidade, mas gradualmente. Em segundo lugar, há algum atraso entre o momento em que as condenações acontecem e o momento em que o crime é cometido.</a:t>
            </a:r>
          </a:p>
          <a:p>
            <a:endParaRPr lang="pt-BR"/>
          </a:p>
          <a:p>
            <a:r>
              <a:rPr lang="pt-BR" b="1" err="1"/>
              <a:t>Lag</a:t>
            </a:r>
            <a:r>
              <a:rPr lang="pt-BR" b="1"/>
              <a:t> como instrumento:</a:t>
            </a:r>
            <a:r>
              <a:rPr lang="pt-BR"/>
              <a:t> usado o 2º </a:t>
            </a:r>
            <a:r>
              <a:rPr lang="pt-BR" err="1"/>
              <a:t>Lag</a:t>
            </a:r>
            <a:r>
              <a:rPr lang="pt-BR"/>
              <a:t> da detecção como instrumento, que é exógeno dado a demora na adaptação</a:t>
            </a:r>
          </a:p>
          <a:p>
            <a:endParaRPr lang="pt-BR"/>
          </a:p>
          <a:p>
            <a:r>
              <a:rPr lang="pt-BR" b="1"/>
              <a:t>Variável Gastos com atividade Policial é instrumento, pois: </a:t>
            </a:r>
            <a:r>
              <a:rPr lang="pt-BR" sz="1200"/>
              <a:t>não é diretamente influenciada pelo nível de crime e é calculada por uma fórmula de alocação policial específica, sendo portanto, não correlacionada com o erro, mas sendo relacionada com a taxa detecção, pois maiores gastos gerarão maior detecção.</a:t>
            </a:r>
          </a:p>
          <a:p>
            <a:endParaRPr lang="pt-BR"/>
          </a:p>
          <a:p>
            <a:endParaRPr lang="pt-BR"/>
          </a:p>
          <a:p>
            <a:endParaRPr lang="pt-BR"/>
          </a:p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FC50F4-7102-45E9-A5D2-7C3FE860EED6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8722279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FC50F4-7102-45E9-A5D2-7C3FE860EED6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7521879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FC50F4-7102-45E9-A5D2-7C3FE860EED6}" type="slidenum">
              <a:rPr lang="pt-BR" smtClean="0"/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4973014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FC50F4-7102-45E9-A5D2-7C3FE860EED6}" type="slidenum">
              <a:rPr lang="pt-BR" smtClean="0"/>
              <a:t>24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8976079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FC50F4-7102-45E9-A5D2-7C3FE860EED6}" type="slidenum">
              <a:rPr lang="pt-BR" smtClean="0"/>
              <a:t>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0269562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FC50F4-7102-45E9-A5D2-7C3FE860EED6}" type="slidenum">
              <a:rPr lang="pt-BR" smtClean="0"/>
              <a:t>26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1192709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A detecção desempenha um papel consistente na redução do crime aquisitivo, mas a gravidade das sanções é ambígua.</a:t>
            </a:r>
            <a:endParaRPr lang="en-US"/>
          </a:p>
          <a:p>
            <a:br>
              <a:rPr lang="en-US"/>
            </a:br>
            <a:endParaRPr lang="en-US"/>
          </a:p>
          <a:p>
            <a:r>
              <a:rPr lang="pt-BR"/>
              <a:t>Celeridade, encontramos uma relação significativa com o roubo (o crime mais comumente cometido em nossa amostra), mas não com o aumento da gravidade.</a:t>
            </a:r>
            <a:endParaRPr lang="pt-BR">
              <a:cs typeface="Calibri"/>
            </a:endParaRPr>
          </a:p>
          <a:p>
            <a:br>
              <a:rPr lang="en-US"/>
            </a:br>
            <a:endParaRPr lang="en-US"/>
          </a:p>
          <a:p>
            <a:r>
              <a:rPr lang="pt-BR"/>
              <a:t>Isso sugere, pelo menos dentro do alcance da prática observável na Inglaterra e no País de Gales, que mudanças marginais na celeridade da sanção podem impactar crimes aquisitivos de volume relativamente alto, mas não crimes mais graves</a:t>
            </a:r>
            <a:endParaRPr lang="pt-BR">
              <a:cs typeface="Calibri"/>
            </a:endParaRPr>
          </a:p>
          <a:p>
            <a:br>
              <a:rPr lang="en-US"/>
            </a:br>
            <a:endParaRPr lang="en-US"/>
          </a:p>
          <a:p>
            <a:r>
              <a:rPr lang="pt-BR"/>
              <a:t>No entanto, o impacto do aumento da gravidade é ambíguo de acordo com nossos resultados, reduzindo roubos, mas não roubos ou violência. É possível que esses elementos de dissuasão não possam ser conceitualmente separados uns dos outros e que seus impactos precisem ser considerados como um pacote.</a:t>
            </a:r>
            <a:endParaRPr lang="pt-BR">
              <a:cs typeface="Calibri"/>
            </a:endParaRPr>
          </a:p>
          <a:p>
            <a:br>
              <a:rPr lang="en-US"/>
            </a:br>
            <a:endParaRPr lang="en-US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FC50F4-7102-45E9-A5D2-7C3FE860EED6}" type="slidenum">
              <a:rPr lang="pt-BR" smtClean="0"/>
              <a:t>27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0751827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FC50F4-7102-45E9-A5D2-7C3FE860EED6}" type="slidenum">
              <a:rPr lang="pt-BR" smtClean="0"/>
              <a:t>28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8806921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FC50F4-7102-45E9-A5D2-7C3FE860EED6}" type="slidenum">
              <a:rPr lang="pt-BR" smtClean="0"/>
              <a:t>29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2790999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/>
              <a:t>As </a:t>
            </a:r>
            <a:r>
              <a:rPr lang="en-US" b="1" err="1"/>
              <a:t>variáveis</a:t>
            </a:r>
            <a:r>
              <a:rPr lang="en-US" b="1"/>
              <a:t> que </a:t>
            </a:r>
            <a:r>
              <a:rPr lang="en-US" b="1" err="1"/>
              <a:t>apresentam</a:t>
            </a:r>
            <a:r>
              <a:rPr lang="en-US" b="1"/>
              <a:t> </a:t>
            </a:r>
            <a:r>
              <a:rPr lang="en-US" b="1" err="1"/>
              <a:t>uma</a:t>
            </a:r>
            <a:r>
              <a:rPr lang="en-US" b="1"/>
              <a:t> </a:t>
            </a:r>
            <a:r>
              <a:rPr lang="en-US" b="1" err="1"/>
              <a:t>diminuição</a:t>
            </a:r>
            <a:r>
              <a:rPr lang="en-US" b="1"/>
              <a:t> marginal </a:t>
            </a:r>
            <a:r>
              <a:rPr lang="en-US" b="1" err="1"/>
              <a:t>relevante</a:t>
            </a:r>
            <a:r>
              <a:rPr lang="en-US" b="1"/>
              <a:t> para taxa de crime </a:t>
            </a:r>
            <a:r>
              <a:rPr lang="en-US" b="1" err="1"/>
              <a:t>são</a:t>
            </a:r>
            <a:r>
              <a:rPr lang="en-US" b="1"/>
              <a:t> </a:t>
            </a:r>
            <a:r>
              <a:rPr lang="en-US" b="1" err="1"/>
              <a:t>Celeridade</a:t>
            </a:r>
            <a:r>
              <a:rPr lang="en-US" b="1"/>
              <a:t> e Taxa de </a:t>
            </a:r>
            <a:r>
              <a:rPr lang="en-US" b="1" err="1"/>
              <a:t>Detecção</a:t>
            </a:r>
            <a:r>
              <a:rPr lang="en-US" b="1"/>
              <a:t>. A </a:t>
            </a:r>
            <a:r>
              <a:rPr lang="en-US" b="1" err="1"/>
              <a:t>melhoria</a:t>
            </a:r>
            <a:r>
              <a:rPr lang="en-US" b="1"/>
              <a:t> dessas </a:t>
            </a:r>
            <a:r>
              <a:rPr lang="en-US" b="1" err="1"/>
              <a:t>duas</a:t>
            </a:r>
            <a:r>
              <a:rPr lang="en-US" b="1"/>
              <a:t> </a:t>
            </a:r>
            <a:r>
              <a:rPr lang="en-US" b="1" err="1"/>
              <a:t>políticas</a:t>
            </a:r>
            <a:r>
              <a:rPr lang="en-US" b="1"/>
              <a:t> </a:t>
            </a:r>
            <a:r>
              <a:rPr lang="en-US" b="1" err="1"/>
              <a:t>dentro</a:t>
            </a:r>
            <a:r>
              <a:rPr lang="en-US" b="1"/>
              <a:t> do </a:t>
            </a:r>
            <a:r>
              <a:rPr lang="en-US" b="1" err="1"/>
              <a:t>sistema</a:t>
            </a:r>
            <a:r>
              <a:rPr lang="en-US" b="1"/>
              <a:t> criminal </a:t>
            </a:r>
            <a:r>
              <a:rPr lang="en-US" b="1" err="1"/>
              <a:t>são</a:t>
            </a:r>
            <a:r>
              <a:rPr lang="en-US" b="1"/>
              <a:t> </a:t>
            </a:r>
            <a:r>
              <a:rPr lang="en-US" b="1" err="1"/>
              <a:t>recomendadas</a:t>
            </a:r>
            <a:r>
              <a:rPr lang="en-US" b="1"/>
              <a:t> para </a:t>
            </a:r>
            <a:r>
              <a:rPr lang="en-US" b="1" err="1"/>
              <a:t>reduzir</a:t>
            </a:r>
            <a:r>
              <a:rPr lang="en-US" b="1"/>
              <a:t> a </a:t>
            </a:r>
            <a:r>
              <a:rPr lang="en-US" b="1" err="1"/>
              <a:t>criminalidade</a:t>
            </a:r>
            <a:r>
              <a:rPr lang="en-US" b="1"/>
              <a:t>. </a:t>
            </a:r>
            <a:r>
              <a:rPr lang="en-US" b="1" err="1"/>
              <a:t>Enquanto</a:t>
            </a:r>
            <a:r>
              <a:rPr lang="en-US" b="1"/>
              <a:t> que </a:t>
            </a:r>
            <a:r>
              <a:rPr lang="en-US" b="1" err="1"/>
              <a:t>o</a:t>
            </a:r>
            <a:r>
              <a:rPr lang="en-US" b="1"/>
              <a:t> </a:t>
            </a:r>
            <a:r>
              <a:rPr lang="en-US" b="1" err="1"/>
              <a:t>aumento</a:t>
            </a:r>
            <a:r>
              <a:rPr lang="en-US" b="1"/>
              <a:t> da </a:t>
            </a:r>
            <a:r>
              <a:rPr lang="en-US" b="1" err="1"/>
              <a:t>severidade</a:t>
            </a:r>
            <a:r>
              <a:rPr lang="en-US" b="1"/>
              <a:t> das </a:t>
            </a:r>
            <a:r>
              <a:rPr lang="en-US" b="1" err="1"/>
              <a:t>penas</a:t>
            </a:r>
            <a:r>
              <a:rPr lang="en-US" b="1"/>
              <a:t> </a:t>
            </a:r>
            <a:r>
              <a:rPr lang="en-US" b="1" err="1"/>
              <a:t>não</a:t>
            </a:r>
            <a:r>
              <a:rPr lang="en-US" b="1"/>
              <a:t> </a:t>
            </a:r>
            <a:r>
              <a:rPr lang="en-US" b="1" err="1"/>
              <a:t>traria</a:t>
            </a:r>
            <a:r>
              <a:rPr lang="en-US" b="1"/>
              <a:t> tantos </a:t>
            </a:r>
            <a:r>
              <a:rPr lang="en-US" b="1" err="1"/>
              <a:t>resultados</a:t>
            </a:r>
            <a:r>
              <a:rPr lang="en-US" b="1"/>
              <a:t> </a:t>
            </a:r>
            <a:r>
              <a:rPr lang="en-US" b="1" err="1"/>
              <a:t>comparativamente</a:t>
            </a:r>
            <a:r>
              <a:rPr lang="en-US" b="1"/>
              <a:t>.</a:t>
            </a:r>
            <a:endParaRPr lang="en-US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FC50F4-7102-45E9-A5D2-7C3FE860EED6}" type="slidenum">
              <a:rPr lang="pt-BR" smtClean="0"/>
              <a:t>30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03909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FC50F4-7102-45E9-A5D2-7C3FE860EED6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0034294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/>
              <a:t>As </a:t>
            </a:r>
            <a:r>
              <a:rPr lang="en-US" b="1" err="1"/>
              <a:t>variáveis</a:t>
            </a:r>
            <a:r>
              <a:rPr lang="en-US" b="1"/>
              <a:t> que </a:t>
            </a:r>
            <a:r>
              <a:rPr lang="en-US" b="1" err="1"/>
              <a:t>apresentam</a:t>
            </a:r>
            <a:r>
              <a:rPr lang="en-US" b="1"/>
              <a:t> </a:t>
            </a:r>
            <a:r>
              <a:rPr lang="en-US" b="1" err="1"/>
              <a:t>uma</a:t>
            </a:r>
            <a:r>
              <a:rPr lang="en-US" b="1"/>
              <a:t> </a:t>
            </a:r>
            <a:r>
              <a:rPr lang="en-US" b="1" err="1"/>
              <a:t>diminuição</a:t>
            </a:r>
            <a:r>
              <a:rPr lang="en-US" b="1"/>
              <a:t> marginal </a:t>
            </a:r>
            <a:r>
              <a:rPr lang="en-US" b="1" err="1"/>
              <a:t>relevante</a:t>
            </a:r>
            <a:r>
              <a:rPr lang="en-US" b="1"/>
              <a:t> para taxa de crime </a:t>
            </a:r>
            <a:r>
              <a:rPr lang="en-US" b="1" err="1"/>
              <a:t>são</a:t>
            </a:r>
            <a:r>
              <a:rPr lang="en-US" b="1"/>
              <a:t> </a:t>
            </a:r>
            <a:r>
              <a:rPr lang="en-US" b="1" err="1"/>
              <a:t>Celeridade</a:t>
            </a:r>
            <a:r>
              <a:rPr lang="en-US" b="1"/>
              <a:t> e Taxa de </a:t>
            </a:r>
            <a:r>
              <a:rPr lang="en-US" b="1" err="1"/>
              <a:t>Detecção</a:t>
            </a:r>
            <a:r>
              <a:rPr lang="en-US" b="1"/>
              <a:t>. A </a:t>
            </a:r>
            <a:r>
              <a:rPr lang="en-US" b="1" err="1"/>
              <a:t>melhoria</a:t>
            </a:r>
            <a:r>
              <a:rPr lang="en-US" b="1"/>
              <a:t> dessas </a:t>
            </a:r>
            <a:r>
              <a:rPr lang="en-US" b="1" err="1"/>
              <a:t>duas</a:t>
            </a:r>
            <a:r>
              <a:rPr lang="en-US" b="1"/>
              <a:t> </a:t>
            </a:r>
            <a:r>
              <a:rPr lang="en-US" b="1" err="1"/>
              <a:t>políticas</a:t>
            </a:r>
            <a:r>
              <a:rPr lang="en-US" b="1"/>
              <a:t> </a:t>
            </a:r>
            <a:r>
              <a:rPr lang="en-US" b="1" err="1"/>
              <a:t>dentro</a:t>
            </a:r>
            <a:r>
              <a:rPr lang="en-US" b="1"/>
              <a:t> do </a:t>
            </a:r>
            <a:r>
              <a:rPr lang="en-US" b="1" err="1"/>
              <a:t>sistema</a:t>
            </a:r>
            <a:r>
              <a:rPr lang="en-US" b="1"/>
              <a:t> criminal </a:t>
            </a:r>
            <a:r>
              <a:rPr lang="en-US" b="1" err="1"/>
              <a:t>são</a:t>
            </a:r>
            <a:r>
              <a:rPr lang="en-US" b="1"/>
              <a:t> </a:t>
            </a:r>
            <a:r>
              <a:rPr lang="en-US" b="1" err="1"/>
              <a:t>recomendadas</a:t>
            </a:r>
            <a:r>
              <a:rPr lang="en-US" b="1"/>
              <a:t> para </a:t>
            </a:r>
            <a:r>
              <a:rPr lang="en-US" b="1" err="1"/>
              <a:t>reduzir</a:t>
            </a:r>
            <a:r>
              <a:rPr lang="en-US" b="1"/>
              <a:t> a </a:t>
            </a:r>
            <a:r>
              <a:rPr lang="en-US" b="1" err="1"/>
              <a:t>criminalidade</a:t>
            </a:r>
            <a:r>
              <a:rPr lang="en-US" b="1"/>
              <a:t>. </a:t>
            </a:r>
            <a:r>
              <a:rPr lang="en-US" b="1" err="1"/>
              <a:t>Enquanto</a:t>
            </a:r>
            <a:r>
              <a:rPr lang="en-US" b="1"/>
              <a:t> que o </a:t>
            </a:r>
            <a:r>
              <a:rPr lang="en-US" b="1" err="1"/>
              <a:t>aumento</a:t>
            </a:r>
            <a:r>
              <a:rPr lang="en-US" b="1"/>
              <a:t> da </a:t>
            </a:r>
            <a:r>
              <a:rPr lang="en-US" b="1" err="1"/>
              <a:t>severidade</a:t>
            </a:r>
            <a:r>
              <a:rPr lang="en-US" b="1"/>
              <a:t> das </a:t>
            </a:r>
            <a:r>
              <a:rPr lang="en-US" b="1" err="1"/>
              <a:t>penas</a:t>
            </a:r>
            <a:r>
              <a:rPr lang="en-US" b="1"/>
              <a:t> </a:t>
            </a:r>
            <a:r>
              <a:rPr lang="en-US" b="1" err="1"/>
              <a:t>não</a:t>
            </a:r>
            <a:r>
              <a:rPr lang="en-US" b="1"/>
              <a:t> </a:t>
            </a:r>
            <a:r>
              <a:rPr lang="en-US" b="1" err="1"/>
              <a:t>traria</a:t>
            </a:r>
            <a:r>
              <a:rPr lang="en-US" b="1"/>
              <a:t> tantos </a:t>
            </a:r>
            <a:r>
              <a:rPr lang="en-US" b="1" err="1"/>
              <a:t>resultados</a:t>
            </a:r>
            <a:r>
              <a:rPr lang="en-US" b="1"/>
              <a:t> </a:t>
            </a:r>
            <a:r>
              <a:rPr lang="en-US" b="1" err="1"/>
              <a:t>comparativamente</a:t>
            </a:r>
            <a:r>
              <a:rPr lang="en-US" b="1"/>
              <a:t>.</a:t>
            </a:r>
            <a:br>
              <a:rPr lang="en-US" b="1"/>
            </a:br>
            <a:br>
              <a:rPr lang="en-US" b="1"/>
            </a:br>
            <a:r>
              <a:rPr lang="pt-BR" sz="1200">
                <a:ea typeface="+mn-lt"/>
                <a:cs typeface="+mn-lt"/>
              </a:rPr>
              <a:t>Ao assumir que o fator de erro idiossincrático não possui correlação com os </a:t>
            </a:r>
            <a:r>
              <a:rPr lang="pt-BR" sz="1200" err="1">
                <a:ea typeface="+mn-lt"/>
                <a:cs typeface="+mn-lt"/>
              </a:rPr>
              <a:t>regressores</a:t>
            </a:r>
            <a:r>
              <a:rPr lang="pt-BR" sz="1200">
                <a:ea typeface="+mn-lt"/>
                <a:cs typeface="+mn-lt"/>
              </a:rPr>
              <a:t> em todos os instantes de tempo, os autores impõe uma grande restrição ao modelo, dado que fatores não observados podem ser modificados ao longo do tempo e provavelmente possuem correlação com as variáveis explicativas, dado que no mundo real muitas das variáveis possuem algum tipo de relação.</a:t>
            </a:r>
            <a:endParaRPr lang="pt-BR">
              <a:ea typeface="+mn-lt"/>
              <a:cs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lang="en-US"/>
            </a:br>
            <a:r>
              <a:rPr lang="pt-BR" sz="1200">
                <a:ea typeface="+mn-lt"/>
                <a:cs typeface="+mn-lt"/>
              </a:rPr>
              <a:t>Eles poderiam rodar um painel dinâmico como forma de capturar os efeitos da taxa de criminalidade passada no modelo, o que poderia mostrar a dinâmica da oferta de crime.</a:t>
            </a:r>
            <a:endParaRPr lang="pt-BR"/>
          </a:p>
          <a:p>
            <a:endParaRPr lang="en-US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FC50F4-7102-45E9-A5D2-7C3FE860EED6}" type="slidenum">
              <a:rPr lang="pt-BR" smtClean="0"/>
              <a:t>31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7894587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CA6FCE-7D62-466C-A0BC-81A609630AF8}" type="slidenum">
              <a:rPr lang="pt-BR" smtClean="0"/>
              <a:t>32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657931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FC50F4-7102-45E9-A5D2-7C3FE860EED6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787228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FC50F4-7102-45E9-A5D2-7C3FE860EED6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107705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FC50F4-7102-45E9-A5D2-7C3FE860EED6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147726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FC50F4-7102-45E9-A5D2-7C3FE860EED6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913658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FC50F4-7102-45E9-A5D2-7C3FE860EED6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324157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FC50F4-7102-45E9-A5D2-7C3FE860EED6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233195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460175" y="3004456"/>
            <a:ext cx="5976257" cy="870858"/>
          </a:xfrm>
        </p:spPr>
        <p:txBody>
          <a:bodyPr anchor="b">
            <a:normAutofit/>
          </a:bodyPr>
          <a:lstStyle>
            <a:lvl1pPr algn="l">
              <a:defRPr sz="1950">
                <a:solidFill>
                  <a:srgbClr val="0ABBB5"/>
                </a:solidFill>
                <a:latin typeface="Ubuntu" panose="020B0504030602030204" pitchFamily="34" charset="0"/>
                <a:cs typeface="Arial" panose="020B0604020202020204" pitchFamily="34" charset="0"/>
              </a:defRPr>
            </a:lvl1pPr>
          </a:lstStyle>
          <a:p>
            <a:r>
              <a:rPr lang="pt-BR"/>
              <a:t>[</a:t>
            </a:r>
            <a:r>
              <a:rPr lang="pt-BR" err="1"/>
              <a:t>Presentation</a:t>
            </a:r>
            <a:r>
              <a:rPr lang="pt-BR"/>
              <a:t>  </a:t>
            </a:r>
            <a:r>
              <a:rPr lang="pt-BR" err="1"/>
              <a:t>Title</a:t>
            </a:r>
            <a:r>
              <a:rPr lang="pt-BR"/>
              <a:t>]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2460171" y="3933382"/>
            <a:ext cx="5976257" cy="812797"/>
          </a:xfrm>
        </p:spPr>
        <p:txBody>
          <a:bodyPr>
            <a:normAutofit/>
          </a:bodyPr>
          <a:lstStyle>
            <a:lvl1pPr marL="0" indent="0" algn="l">
              <a:buNone/>
              <a:defRPr sz="1463">
                <a:solidFill>
                  <a:srgbClr val="0ABBB5"/>
                </a:solidFill>
                <a:latin typeface="Ubuntu" panose="020B0504030602030204" pitchFamily="34" charset="0"/>
              </a:defRPr>
            </a:lvl1pPr>
            <a:lvl2pPr marL="371484" indent="0" algn="ctr">
              <a:buNone/>
              <a:defRPr sz="1625"/>
            </a:lvl2pPr>
            <a:lvl3pPr marL="742969" indent="0" algn="ctr">
              <a:buNone/>
              <a:defRPr sz="1463"/>
            </a:lvl3pPr>
            <a:lvl4pPr marL="1114453" indent="0" algn="ctr">
              <a:buNone/>
              <a:defRPr sz="1300"/>
            </a:lvl4pPr>
            <a:lvl5pPr marL="1485937" indent="0" algn="ctr">
              <a:buNone/>
              <a:defRPr sz="1300"/>
            </a:lvl5pPr>
            <a:lvl6pPr marL="1857421" indent="0" algn="ctr">
              <a:buNone/>
              <a:defRPr sz="1300"/>
            </a:lvl6pPr>
            <a:lvl7pPr marL="2228906" indent="0" algn="ctr">
              <a:buNone/>
              <a:defRPr sz="1300"/>
            </a:lvl7pPr>
            <a:lvl8pPr marL="2600390" indent="0" algn="ctr">
              <a:buNone/>
              <a:defRPr sz="1300"/>
            </a:lvl8pPr>
            <a:lvl9pPr marL="2971874" indent="0" algn="ctr">
              <a:buNone/>
              <a:defRPr sz="1300"/>
            </a:lvl9pPr>
          </a:lstStyle>
          <a:p>
            <a:r>
              <a:rPr lang="pt-BR"/>
              <a:t>[</a:t>
            </a:r>
            <a:r>
              <a:rPr lang="pt-BR" err="1"/>
              <a:t>Presentation</a:t>
            </a:r>
            <a:r>
              <a:rPr lang="pt-BR"/>
              <a:t> </a:t>
            </a:r>
            <a:r>
              <a:rPr lang="pt-BR" err="1"/>
              <a:t>Subtitle</a:t>
            </a:r>
            <a:r>
              <a:rPr lang="pt-BR"/>
              <a:t>]</a:t>
            </a:r>
          </a:p>
        </p:txBody>
      </p:sp>
      <p:cxnSp>
        <p:nvCxnSpPr>
          <p:cNvPr id="26" name="Conector reto 25"/>
          <p:cNvCxnSpPr/>
          <p:nvPr userDrawn="1"/>
        </p:nvCxnSpPr>
        <p:spPr>
          <a:xfrm>
            <a:off x="0" y="704465"/>
            <a:ext cx="9144000" cy="0"/>
          </a:xfrm>
          <a:prstGeom prst="line">
            <a:avLst/>
          </a:prstGeom>
          <a:ln w="12700">
            <a:solidFill>
              <a:srgbClr val="008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89285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267982" y="-6730"/>
            <a:ext cx="7036334" cy="696685"/>
          </a:xfrm>
        </p:spPr>
        <p:txBody>
          <a:bodyPr>
            <a:normAutofit/>
          </a:bodyPr>
          <a:lstStyle>
            <a:lvl1pPr>
              <a:defRPr sz="2800" b="0">
                <a:solidFill>
                  <a:srgbClr val="1776FF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pt-BR"/>
              <a:t>[</a:t>
            </a:r>
            <a:r>
              <a:rPr lang="pt-BR" err="1"/>
              <a:t>Title</a:t>
            </a:r>
            <a:r>
              <a:rPr lang="pt-BR"/>
              <a:t>]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 hasCustomPrompt="1"/>
          </p:nvPr>
        </p:nvSpPr>
        <p:spPr>
          <a:xfrm>
            <a:off x="267981" y="1509485"/>
            <a:ext cx="8571220" cy="4667477"/>
          </a:xfrm>
        </p:spPr>
        <p:txBody>
          <a:bodyPr>
            <a:normAutofit/>
          </a:bodyPr>
          <a:lstStyle>
            <a:lvl1pPr marL="185742" indent="-185742">
              <a:lnSpc>
                <a:spcPct val="125000"/>
              </a:lnSpc>
              <a:buFont typeface="Wingdings" panose="05000000000000000000" pitchFamily="2" charset="2"/>
              <a:buChar char="§"/>
              <a:defRPr sz="1200">
                <a:solidFill>
                  <a:schemeClr val="accent3"/>
                </a:solidFill>
                <a:latin typeface="+mj-lt"/>
              </a:defRPr>
            </a:lvl1pPr>
            <a:lvl2pPr marL="557227" indent="-185742">
              <a:lnSpc>
                <a:spcPct val="125000"/>
              </a:lnSpc>
              <a:buFont typeface="Wingdings" panose="05000000000000000000" pitchFamily="2" charset="2"/>
              <a:buChar char="§"/>
              <a:defRPr sz="894">
                <a:latin typeface="Ubuntu" panose="020B0504030602030204" pitchFamily="34" charset="0"/>
              </a:defRPr>
            </a:lvl2pPr>
            <a:lvl3pPr marL="928711" indent="-185742">
              <a:lnSpc>
                <a:spcPct val="125000"/>
              </a:lnSpc>
              <a:buFont typeface="Wingdings" panose="05000000000000000000" pitchFamily="2" charset="2"/>
              <a:buChar char="§"/>
              <a:defRPr sz="853">
                <a:latin typeface="Ubuntu" panose="020B0504030602030204" pitchFamily="34" charset="0"/>
              </a:defRPr>
            </a:lvl3pPr>
            <a:lvl4pPr marL="1300196" indent="-185742">
              <a:lnSpc>
                <a:spcPct val="125000"/>
              </a:lnSpc>
              <a:buFont typeface="Wingdings" panose="05000000000000000000" pitchFamily="2" charset="2"/>
              <a:buChar char="§"/>
              <a:defRPr sz="813">
                <a:latin typeface="Ubuntu" panose="020B0504030602030204" pitchFamily="34" charset="0"/>
              </a:defRPr>
            </a:lvl4pPr>
            <a:lvl5pPr marL="1671680" indent="-185742">
              <a:lnSpc>
                <a:spcPct val="125000"/>
              </a:lnSpc>
              <a:buFont typeface="Wingdings" panose="05000000000000000000" pitchFamily="2" charset="2"/>
              <a:buChar char="§"/>
              <a:defRPr sz="813">
                <a:latin typeface="Ubuntu" panose="020B0504030602030204" pitchFamily="34" charset="0"/>
              </a:defRPr>
            </a:lvl5pPr>
          </a:lstStyle>
          <a:p>
            <a:pPr lvl="0"/>
            <a:r>
              <a:rPr lang="pt-BR"/>
              <a:t>[</a:t>
            </a:r>
            <a:r>
              <a:rPr lang="pt-BR" err="1"/>
              <a:t>Text</a:t>
            </a:r>
            <a:r>
              <a:rPr lang="pt-BR"/>
              <a:t>]</a:t>
            </a: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142001" y="6481051"/>
            <a:ext cx="3086100" cy="365125"/>
          </a:xfrm>
        </p:spPr>
        <p:txBody>
          <a:bodyPr/>
          <a:lstStyle>
            <a:lvl1pPr algn="l">
              <a:defRPr sz="1200">
                <a:latin typeface="+mj-lt"/>
              </a:defRPr>
            </a:lvl1pPr>
          </a:lstStyle>
          <a:p>
            <a:r>
              <a:rPr lang="pt-BR" err="1"/>
              <a:t>Source</a:t>
            </a:r>
            <a:r>
              <a:rPr lang="pt-BR"/>
              <a:t>: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6855636" y="6481051"/>
            <a:ext cx="2057400" cy="365125"/>
          </a:xfrm>
        </p:spPr>
        <p:txBody>
          <a:bodyPr/>
          <a:lstStyle>
            <a:lvl1pPr>
              <a:defRPr sz="1100">
                <a:solidFill>
                  <a:srgbClr val="9D9FA2"/>
                </a:solidFill>
                <a:latin typeface="+mj-lt"/>
              </a:defRPr>
            </a:lvl1pPr>
          </a:lstStyle>
          <a:p>
            <a:fld id="{86F01539-AC96-4A5E-AF48-5B963BEB75E2}" type="slidenum">
              <a:rPr lang="pt-BR" smtClean="0"/>
              <a:pPr/>
              <a:t>‹nº›</a:t>
            </a:fld>
            <a:endParaRPr lang="pt-BR"/>
          </a:p>
        </p:txBody>
      </p:sp>
      <p:cxnSp>
        <p:nvCxnSpPr>
          <p:cNvPr id="20" name="Conector reto 19"/>
          <p:cNvCxnSpPr/>
          <p:nvPr userDrawn="1"/>
        </p:nvCxnSpPr>
        <p:spPr>
          <a:xfrm>
            <a:off x="92700" y="6426157"/>
            <a:ext cx="8958600" cy="0"/>
          </a:xfrm>
          <a:prstGeom prst="line">
            <a:avLst/>
          </a:prstGeom>
          <a:ln w="12700">
            <a:solidFill>
              <a:srgbClr val="537C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to 20"/>
          <p:cNvCxnSpPr>
            <a:cxnSpLocks/>
          </p:cNvCxnSpPr>
          <p:nvPr userDrawn="1"/>
        </p:nvCxnSpPr>
        <p:spPr>
          <a:xfrm>
            <a:off x="92532" y="607358"/>
            <a:ext cx="8958943" cy="0"/>
          </a:xfrm>
          <a:prstGeom prst="line">
            <a:avLst/>
          </a:prstGeom>
          <a:ln w="127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Espaço Reservado para Conteúdo 2"/>
          <p:cNvSpPr>
            <a:spLocks noGrp="1"/>
          </p:cNvSpPr>
          <p:nvPr>
            <p:ph idx="13" hasCustomPrompt="1"/>
          </p:nvPr>
        </p:nvSpPr>
        <p:spPr>
          <a:xfrm>
            <a:off x="185059" y="1037777"/>
            <a:ext cx="8752115" cy="362861"/>
          </a:xfrm>
        </p:spPr>
        <p:txBody>
          <a:bodyPr>
            <a:noAutofit/>
          </a:bodyPr>
          <a:lstStyle>
            <a:lvl1pPr marL="0" indent="0">
              <a:lnSpc>
                <a:spcPct val="125000"/>
              </a:lnSpc>
              <a:buFont typeface="Wingdings" panose="05000000000000000000" pitchFamily="2" charset="2"/>
              <a:buNone/>
              <a:defRPr sz="1200">
                <a:solidFill>
                  <a:schemeClr val="accent2"/>
                </a:solidFill>
                <a:latin typeface="+mj-lt"/>
              </a:defRPr>
            </a:lvl1pPr>
            <a:lvl2pPr marL="371484" indent="0">
              <a:lnSpc>
                <a:spcPct val="125000"/>
              </a:lnSpc>
              <a:buFont typeface="Wingdings" panose="05000000000000000000" pitchFamily="2" charset="2"/>
              <a:buNone/>
              <a:defRPr sz="1138">
                <a:solidFill>
                  <a:srgbClr val="707276"/>
                </a:solidFill>
                <a:latin typeface="Ubuntu" panose="020B0504030602030204" pitchFamily="34" charset="0"/>
              </a:defRPr>
            </a:lvl2pPr>
            <a:lvl3pPr marL="742969" indent="0">
              <a:lnSpc>
                <a:spcPct val="125000"/>
              </a:lnSpc>
              <a:buFont typeface="Wingdings" panose="05000000000000000000" pitchFamily="2" charset="2"/>
              <a:buNone/>
              <a:defRPr sz="1138">
                <a:solidFill>
                  <a:srgbClr val="707276"/>
                </a:solidFill>
                <a:latin typeface="Ubuntu" panose="020B0504030602030204" pitchFamily="34" charset="0"/>
              </a:defRPr>
            </a:lvl3pPr>
            <a:lvl4pPr marL="1114453" indent="0">
              <a:lnSpc>
                <a:spcPct val="125000"/>
              </a:lnSpc>
              <a:buFont typeface="Wingdings" panose="05000000000000000000" pitchFamily="2" charset="2"/>
              <a:buNone/>
              <a:defRPr sz="1138">
                <a:solidFill>
                  <a:srgbClr val="707276"/>
                </a:solidFill>
                <a:latin typeface="Ubuntu" panose="020B0504030602030204" pitchFamily="34" charset="0"/>
              </a:defRPr>
            </a:lvl4pPr>
            <a:lvl5pPr marL="1485937" indent="0">
              <a:lnSpc>
                <a:spcPct val="125000"/>
              </a:lnSpc>
              <a:buFont typeface="Wingdings" panose="05000000000000000000" pitchFamily="2" charset="2"/>
              <a:buNone/>
              <a:defRPr sz="1138">
                <a:solidFill>
                  <a:srgbClr val="707276"/>
                </a:solidFill>
                <a:latin typeface="Ubuntu" panose="020B0504030602030204" pitchFamily="34" charset="0"/>
              </a:defRPr>
            </a:lvl5pPr>
          </a:lstStyle>
          <a:p>
            <a:pPr lvl="0"/>
            <a:r>
              <a:rPr lang="pt-BR"/>
              <a:t>[Subtitle - Optional]</a:t>
            </a:r>
          </a:p>
        </p:txBody>
      </p:sp>
    </p:spTree>
    <p:extLst>
      <p:ext uri="{BB962C8B-B14F-4D97-AF65-F5344CB8AC3E}">
        <p14:creationId xmlns:p14="http://schemas.microsoft.com/office/powerpoint/2010/main" val="26608282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1" y="365129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1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1" y="6356356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8/30/2022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1" y="6356356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1" y="6356356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F01539-AC96-4A5E-AF48-5B963BEB75E2}" type="slidenum">
              <a:rPr lang="pt-BR" smtClean="0"/>
              <a:pPr/>
              <a:t>‹nº›</a:t>
            </a:fld>
            <a:endParaRPr lang="pt-BR"/>
          </a:p>
        </p:txBody>
      </p:sp>
      <p:pic>
        <p:nvPicPr>
          <p:cNvPr id="9" name="Picture 2" descr="Paleta de Cores em Azul Céu | Cores, Paleta de cores, Paleta de cores azul">
            <a:extLst>
              <a:ext uri="{FF2B5EF4-FFF2-40B4-BE49-F238E27FC236}">
                <a16:creationId xmlns:a16="http://schemas.microsoft.com/office/drawing/2014/main" id="{826B4FE3-8B94-49D0-8D98-2D2AE9DAEFD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-1438239" y="556175"/>
            <a:ext cx="1795288" cy="1081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TFSports – Google Play ilovalari">
            <a:extLst>
              <a:ext uri="{FF2B5EF4-FFF2-40B4-BE49-F238E27FC236}">
                <a16:creationId xmlns:a16="http://schemas.microsoft.com/office/drawing/2014/main" id="{E8C4D1F8-00DB-4BD6-A2B5-9E3CA0BAFD1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81188" y="2132727"/>
            <a:ext cx="997923" cy="1081083"/>
          </a:xfrm>
          <a:prstGeom prst="roundRect">
            <a:avLst>
              <a:gd name="adj" fmla="val 8594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pic>
    </p:spTree>
    <p:extLst>
      <p:ext uri="{BB962C8B-B14F-4D97-AF65-F5344CB8AC3E}">
        <p14:creationId xmlns:p14="http://schemas.microsoft.com/office/powerpoint/2010/main" val="34444323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Relationship Id="rId9" Type="http://schemas.openxmlformats.org/officeDocument/2006/relationships/image" Target="../media/image23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3DB_E69A897E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3EA_F92A0088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3FB_231F0D2D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3D7_A8C46F83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microsoft.com/office/2018/10/relationships/comments" Target="../comments/modernComment_3E5_F3225713.xml"/><Relationship Id="rId7" Type="http://schemas.openxmlformats.org/officeDocument/2006/relationships/image" Target="../media/image21.sv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23.svg"/><Relationship Id="rId4" Type="http://schemas.openxmlformats.org/officeDocument/2006/relationships/image" Target="../media/image22.png"/><Relationship Id="rId9" Type="http://schemas.openxmlformats.org/officeDocument/2006/relationships/image" Target="../media/image19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4" Type="http://schemas.openxmlformats.org/officeDocument/2006/relationships/image" Target="../media/image39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3F9_103ED451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3D5_BBE93173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3DE_5352E305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microsoft.com/office/2018/10/relationships/comments" Target="../comments/modernComment_3F1_8433E2F0.xml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3E0_111351E6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Pessoa com faca na mão&#10;&#10;Descrição gerada automaticamente com confiança baixa">
            <a:extLst>
              <a:ext uri="{FF2B5EF4-FFF2-40B4-BE49-F238E27FC236}">
                <a16:creationId xmlns:a16="http://schemas.microsoft.com/office/drawing/2014/main" id="{91E927D2-7608-A267-B739-EA7D423FC7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11158" y="-1569309"/>
            <a:ext cx="10822122" cy="8478107"/>
          </a:xfrm>
          <a:prstGeom prst="rect">
            <a:avLst/>
          </a:prstGeom>
        </p:spPr>
      </p:pic>
      <p:pic>
        <p:nvPicPr>
          <p:cNvPr id="3" name="Imagem 2" descr="Tela de computador com luz azul&#10;&#10;Descrição gerada automaticamente com confiança média">
            <a:extLst>
              <a:ext uri="{FF2B5EF4-FFF2-40B4-BE49-F238E27FC236}">
                <a16:creationId xmlns:a16="http://schemas.microsoft.com/office/drawing/2014/main" id="{342F29BC-6F5F-87CD-7CED-977F7D832F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3200"/>
                    </a14:imgEffect>
                    <a14:imgEffect>
                      <a14:saturation sat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62038" y="0"/>
            <a:ext cx="10879292" cy="7255128"/>
          </a:xfrm>
          <a:prstGeom prst="rect">
            <a:avLst/>
          </a:prstGeom>
        </p:spPr>
      </p:pic>
      <p:sp>
        <p:nvSpPr>
          <p:cNvPr id="16" name="Rectangle 11">
            <a:extLst>
              <a:ext uri="{FF2B5EF4-FFF2-40B4-BE49-F238E27FC236}">
                <a16:creationId xmlns:a16="http://schemas.microsoft.com/office/drawing/2014/main" id="{43362BFF-0454-4500-AB30-8DAE62A9EEB3}"/>
              </a:ext>
            </a:extLst>
          </p:cNvPr>
          <p:cNvSpPr/>
          <p:nvPr/>
        </p:nvSpPr>
        <p:spPr>
          <a:xfrm>
            <a:off x="-288758" y="4538913"/>
            <a:ext cx="9799721" cy="1210231"/>
          </a:xfrm>
          <a:prstGeom prst="rect">
            <a:avLst/>
          </a:prstGeom>
          <a:solidFill>
            <a:srgbClr val="FFFFFF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" name="Título 1">
            <a:extLst>
              <a:ext uri="{FF2B5EF4-FFF2-40B4-BE49-F238E27FC236}">
                <a16:creationId xmlns:a16="http://schemas.microsoft.com/office/drawing/2014/main" id="{390E442E-EAC4-4096-B5AC-7918CC19AF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30122" y="4735488"/>
            <a:ext cx="3174693" cy="1013656"/>
          </a:xfrm>
        </p:spPr>
        <p:txBody>
          <a:bodyPr vert="horz" lIns="91440" tIns="45720" rIns="91440" bIns="45720" rtlCol="0" anchor="b">
            <a:noAutofit/>
          </a:bodyPr>
          <a:lstStyle/>
          <a:p>
            <a:br>
              <a:rPr lang="pt-BR" sz="1600" b="1">
                <a:solidFill>
                  <a:srgbClr val="042764"/>
                </a:solidFill>
                <a:latin typeface="Calibri"/>
                <a:ea typeface="Calibri"/>
                <a:cs typeface="Arial"/>
              </a:rPr>
            </a:br>
            <a:br>
              <a:rPr lang="pt-BR" sz="1600" b="1">
                <a:solidFill>
                  <a:srgbClr val="042764"/>
                </a:solidFill>
                <a:latin typeface="Calibri"/>
                <a:ea typeface="Calibri"/>
                <a:cs typeface="Arial"/>
              </a:rPr>
            </a:br>
            <a:r>
              <a:rPr lang="pt-BR" sz="1600" b="1" err="1">
                <a:solidFill>
                  <a:srgbClr val="042764"/>
                </a:solidFill>
                <a:latin typeface="Calibri"/>
                <a:ea typeface="Calibri"/>
                <a:cs typeface="Arial"/>
              </a:rPr>
              <a:t>Classical</a:t>
            </a:r>
            <a:r>
              <a:rPr lang="pt-BR" sz="1600" b="1">
                <a:solidFill>
                  <a:srgbClr val="042764"/>
                </a:solidFill>
                <a:latin typeface="Calibri"/>
                <a:ea typeface="Calibri"/>
                <a:cs typeface="Arial"/>
              </a:rPr>
              <a:t> </a:t>
            </a:r>
            <a:r>
              <a:rPr lang="pt-BR" sz="1600" b="1" err="1">
                <a:solidFill>
                  <a:srgbClr val="042764"/>
                </a:solidFill>
                <a:latin typeface="Calibri"/>
                <a:ea typeface="Calibri"/>
                <a:cs typeface="Arial"/>
              </a:rPr>
              <a:t>deterrence</a:t>
            </a:r>
            <a:r>
              <a:rPr lang="pt-BR" sz="1600" b="1">
                <a:solidFill>
                  <a:srgbClr val="042764"/>
                </a:solidFill>
                <a:latin typeface="Calibri"/>
                <a:ea typeface="Calibri"/>
                <a:cs typeface="Arial"/>
              </a:rPr>
              <a:t> </a:t>
            </a:r>
            <a:r>
              <a:rPr lang="pt-BR" sz="1600" b="1" err="1">
                <a:solidFill>
                  <a:srgbClr val="042764"/>
                </a:solidFill>
                <a:latin typeface="Calibri"/>
                <a:ea typeface="Calibri"/>
                <a:cs typeface="Arial"/>
              </a:rPr>
              <a:t>theory</a:t>
            </a:r>
            <a:br>
              <a:rPr lang="pt-BR" sz="1600" b="1">
                <a:latin typeface="Calibri"/>
              </a:rPr>
            </a:br>
            <a:r>
              <a:rPr lang="pt-BR" sz="1600" b="1" err="1">
                <a:solidFill>
                  <a:srgbClr val="042764"/>
                </a:solidFill>
                <a:latin typeface="Calibri"/>
                <a:ea typeface="Calibri"/>
                <a:cs typeface="Arial"/>
              </a:rPr>
              <a:t>revisited</a:t>
            </a:r>
            <a:r>
              <a:rPr lang="pt-BR" sz="1600" b="1">
                <a:solidFill>
                  <a:srgbClr val="042764"/>
                </a:solidFill>
                <a:latin typeface="Calibri"/>
                <a:ea typeface="Calibri"/>
                <a:cs typeface="Arial"/>
              </a:rPr>
              <a:t>: </a:t>
            </a:r>
            <a:r>
              <a:rPr lang="pt-BR" sz="1600" b="1" err="1">
                <a:solidFill>
                  <a:srgbClr val="042764"/>
                </a:solidFill>
                <a:latin typeface="Calibri"/>
                <a:ea typeface="Calibri"/>
                <a:cs typeface="Arial"/>
              </a:rPr>
              <a:t>An</a:t>
            </a:r>
            <a:r>
              <a:rPr lang="pt-BR" sz="1600" b="1">
                <a:solidFill>
                  <a:srgbClr val="042764"/>
                </a:solidFill>
                <a:latin typeface="Calibri"/>
                <a:ea typeface="Calibri"/>
                <a:cs typeface="Arial"/>
              </a:rPr>
              <a:t> </a:t>
            </a:r>
            <a:r>
              <a:rPr lang="pt-BR" sz="1600" b="1" err="1">
                <a:solidFill>
                  <a:srgbClr val="042764"/>
                </a:solidFill>
                <a:latin typeface="Calibri"/>
                <a:ea typeface="Calibri"/>
                <a:cs typeface="Arial"/>
              </a:rPr>
              <a:t>empirical</a:t>
            </a:r>
            <a:r>
              <a:rPr lang="pt-BR" sz="1600" b="1">
                <a:solidFill>
                  <a:srgbClr val="042764"/>
                </a:solidFill>
                <a:latin typeface="Calibri"/>
                <a:ea typeface="Calibri"/>
                <a:cs typeface="Arial"/>
              </a:rPr>
              <a:t> </a:t>
            </a:r>
            <a:r>
              <a:rPr lang="pt-BR" sz="1600" b="1" err="1">
                <a:solidFill>
                  <a:srgbClr val="042764"/>
                </a:solidFill>
                <a:latin typeface="Calibri"/>
                <a:ea typeface="Calibri"/>
                <a:cs typeface="Arial"/>
              </a:rPr>
              <a:t>analysis</a:t>
            </a:r>
            <a:br>
              <a:rPr lang="pt-BR" sz="1600" b="1">
                <a:latin typeface="Calibri"/>
              </a:rPr>
            </a:br>
            <a:r>
              <a:rPr lang="pt-BR" sz="1600" b="1" err="1">
                <a:solidFill>
                  <a:srgbClr val="042764"/>
                </a:solidFill>
                <a:latin typeface="Calibri"/>
                <a:ea typeface="Calibri"/>
                <a:cs typeface="Arial"/>
              </a:rPr>
              <a:t>of</a:t>
            </a:r>
            <a:r>
              <a:rPr lang="pt-BR" sz="1600" b="1">
                <a:solidFill>
                  <a:srgbClr val="042764"/>
                </a:solidFill>
                <a:latin typeface="Calibri"/>
                <a:ea typeface="Calibri"/>
                <a:cs typeface="Arial"/>
              </a:rPr>
              <a:t> Police Force </a:t>
            </a:r>
            <a:r>
              <a:rPr lang="pt-BR" sz="1600" b="1" err="1">
                <a:solidFill>
                  <a:srgbClr val="042764"/>
                </a:solidFill>
                <a:latin typeface="Calibri"/>
                <a:ea typeface="Calibri"/>
                <a:cs typeface="Arial"/>
              </a:rPr>
              <a:t>Areas</a:t>
            </a:r>
            <a:r>
              <a:rPr lang="pt-BR" sz="1600" b="1">
                <a:solidFill>
                  <a:srgbClr val="042764"/>
                </a:solidFill>
                <a:latin typeface="Calibri"/>
                <a:ea typeface="Calibri"/>
                <a:cs typeface="Arial"/>
              </a:rPr>
              <a:t> in</a:t>
            </a:r>
            <a:br>
              <a:rPr lang="pt-BR" sz="1600" b="1">
                <a:latin typeface="Calibri"/>
              </a:rPr>
            </a:br>
            <a:r>
              <a:rPr lang="pt-BR" sz="1600" b="1" err="1">
                <a:solidFill>
                  <a:srgbClr val="042764"/>
                </a:solidFill>
                <a:latin typeface="Calibri"/>
                <a:ea typeface="Calibri"/>
                <a:cs typeface="Arial"/>
              </a:rPr>
              <a:t>England</a:t>
            </a:r>
            <a:r>
              <a:rPr lang="pt-BR" sz="1600" b="1">
                <a:solidFill>
                  <a:srgbClr val="042764"/>
                </a:solidFill>
                <a:latin typeface="Calibri"/>
                <a:ea typeface="Calibri"/>
                <a:cs typeface="Arial"/>
              </a:rPr>
              <a:t> </a:t>
            </a:r>
            <a:r>
              <a:rPr lang="pt-BR" sz="1600" b="1" err="1">
                <a:solidFill>
                  <a:srgbClr val="042764"/>
                </a:solidFill>
                <a:latin typeface="Calibri"/>
                <a:ea typeface="Calibri"/>
                <a:cs typeface="Arial"/>
              </a:rPr>
              <a:t>and</a:t>
            </a:r>
            <a:r>
              <a:rPr lang="pt-BR" sz="1600" b="1">
                <a:solidFill>
                  <a:srgbClr val="042764"/>
                </a:solidFill>
                <a:latin typeface="Calibri"/>
                <a:ea typeface="Calibri"/>
                <a:cs typeface="Arial"/>
              </a:rPr>
              <a:t> </a:t>
            </a:r>
            <a:r>
              <a:rPr lang="pt-BR" sz="1600" b="1">
                <a:solidFill>
                  <a:srgbClr val="042764"/>
                </a:solidFill>
                <a:latin typeface="Calibri"/>
                <a:cs typeface="Arial"/>
              </a:rPr>
              <a:t>Wales</a:t>
            </a:r>
            <a:br>
              <a:rPr lang="pt-BR" sz="1600" b="1">
                <a:solidFill>
                  <a:srgbClr val="042764"/>
                </a:solidFill>
                <a:latin typeface="Calibri"/>
                <a:cs typeface="Arial"/>
              </a:rPr>
            </a:br>
            <a:r>
              <a:rPr lang="pt-BR" sz="700" b="1">
                <a:solidFill>
                  <a:srgbClr val="042764"/>
                </a:solidFill>
                <a:latin typeface="Calibri"/>
                <a:cs typeface="Arial"/>
              </a:rPr>
              <a:t>(</a:t>
            </a:r>
            <a:r>
              <a:rPr lang="pt-BR" sz="700" b="1" err="1">
                <a:solidFill>
                  <a:srgbClr val="042764"/>
                </a:solidFill>
                <a:latin typeface="Calibri"/>
                <a:cs typeface="Arial"/>
              </a:rPr>
              <a:t>January</a:t>
            </a:r>
            <a:r>
              <a:rPr lang="pt-BR" sz="700" b="1">
                <a:solidFill>
                  <a:srgbClr val="042764"/>
                </a:solidFill>
                <a:latin typeface="Calibri"/>
                <a:cs typeface="Arial"/>
              </a:rPr>
              <a:t> 10, 2022 )</a:t>
            </a:r>
            <a:endParaRPr lang="en-US" sz="800" b="1">
              <a:solidFill>
                <a:srgbClr val="042764"/>
              </a:solidFill>
              <a:latin typeface="Calibri"/>
              <a:cs typeface="Arial"/>
            </a:endParaRPr>
          </a:p>
        </p:txBody>
      </p:sp>
      <p:sp>
        <p:nvSpPr>
          <p:cNvPr id="18" name="Subtítulo 2">
            <a:extLst>
              <a:ext uri="{FF2B5EF4-FFF2-40B4-BE49-F238E27FC236}">
                <a16:creationId xmlns:a16="http://schemas.microsoft.com/office/drawing/2014/main" id="{129ED224-8ACD-4900-AD8E-FF750C4C7A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0705" y="5357155"/>
            <a:ext cx="1339417" cy="272474"/>
          </a:xfrm>
        </p:spPr>
        <p:txBody>
          <a:bodyPr>
            <a:normAutofit fontScale="92500"/>
          </a:bodyPr>
          <a:lstStyle/>
          <a:p>
            <a:r>
              <a:rPr lang="pt-BR" sz="1200" b="1">
                <a:solidFill>
                  <a:srgbClr val="002060"/>
                </a:solidFill>
                <a:latin typeface="+mn-lt"/>
                <a:ea typeface="Ubuntu Light" charset="0"/>
                <a:cs typeface="Ubuntu Light" charset="0"/>
              </a:rPr>
              <a:t>Microeconomia IV</a:t>
            </a:r>
          </a:p>
        </p:txBody>
      </p:sp>
      <p:cxnSp>
        <p:nvCxnSpPr>
          <p:cNvPr id="20" name="Straight Connector 9">
            <a:extLst>
              <a:ext uri="{FF2B5EF4-FFF2-40B4-BE49-F238E27FC236}">
                <a16:creationId xmlns:a16="http://schemas.microsoft.com/office/drawing/2014/main" id="{D26516E1-E993-4686-85DF-EBED4E85E86D}"/>
              </a:ext>
            </a:extLst>
          </p:cNvPr>
          <p:cNvCxnSpPr>
            <a:cxnSpLocks/>
          </p:cNvCxnSpPr>
          <p:nvPr/>
        </p:nvCxnSpPr>
        <p:spPr>
          <a:xfrm>
            <a:off x="1821294" y="4665245"/>
            <a:ext cx="0" cy="973084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3" name="Rectangle 12">
            <a:extLst>
              <a:ext uri="{FF2B5EF4-FFF2-40B4-BE49-F238E27FC236}">
                <a16:creationId xmlns:a16="http://schemas.microsoft.com/office/drawing/2014/main" id="{3C819ED0-3C3B-45CD-B9E1-0507CF79C35C}"/>
              </a:ext>
            </a:extLst>
          </p:cNvPr>
          <p:cNvSpPr/>
          <p:nvPr/>
        </p:nvSpPr>
        <p:spPr>
          <a:xfrm>
            <a:off x="-1630337" y="-177514"/>
            <a:ext cx="11460480" cy="7610156"/>
          </a:xfrm>
          <a:prstGeom prst="rect">
            <a:avLst/>
          </a:prstGeom>
          <a:solidFill>
            <a:srgbClr val="002060">
              <a:alpha val="20000"/>
            </a:srgbClr>
          </a:solidFill>
          <a:ln>
            <a:solidFill>
              <a:srgbClr val="0427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2" name="Straight Connector 9">
            <a:extLst>
              <a:ext uri="{FF2B5EF4-FFF2-40B4-BE49-F238E27FC236}">
                <a16:creationId xmlns:a16="http://schemas.microsoft.com/office/drawing/2014/main" id="{511345C3-7394-0B9A-7D3C-E870DF0FCF85}"/>
              </a:ext>
            </a:extLst>
          </p:cNvPr>
          <p:cNvCxnSpPr>
            <a:cxnSpLocks/>
          </p:cNvCxnSpPr>
          <p:nvPr/>
        </p:nvCxnSpPr>
        <p:spPr>
          <a:xfrm>
            <a:off x="4620293" y="4665245"/>
            <a:ext cx="0" cy="973084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7" name="Título 1">
            <a:extLst>
              <a:ext uri="{FF2B5EF4-FFF2-40B4-BE49-F238E27FC236}">
                <a16:creationId xmlns:a16="http://schemas.microsoft.com/office/drawing/2014/main" id="{A1EA3A17-B6C5-3FBF-E902-024F6F564D60}"/>
              </a:ext>
            </a:extLst>
          </p:cNvPr>
          <p:cNvSpPr txBox="1">
            <a:spLocks/>
          </p:cNvSpPr>
          <p:nvPr/>
        </p:nvSpPr>
        <p:spPr>
          <a:xfrm>
            <a:off x="4621105" y="4534282"/>
            <a:ext cx="3748953" cy="12296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950" kern="1200">
                <a:solidFill>
                  <a:srgbClr val="0ABBB5"/>
                </a:solidFill>
                <a:latin typeface="Ubuntu" panose="020B050403060203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pt-BR" sz="1600" b="1">
                <a:solidFill>
                  <a:srgbClr val="042764"/>
                </a:solidFill>
                <a:latin typeface="Calibri"/>
                <a:cs typeface="Arial"/>
              </a:rPr>
              <a:t>Juste </a:t>
            </a:r>
            <a:r>
              <a:rPr lang="pt-BR" sz="1600" b="1" err="1">
                <a:solidFill>
                  <a:srgbClr val="042764"/>
                </a:solidFill>
                <a:latin typeface="Calibri"/>
                <a:cs typeface="Arial"/>
              </a:rPr>
              <a:t>Abromavaite</a:t>
            </a:r>
            <a:endParaRPr lang="pt-BR" sz="1600" b="1">
              <a:solidFill>
                <a:srgbClr val="042764"/>
              </a:solidFill>
              <a:latin typeface="Calibri"/>
              <a:cs typeface="Arial"/>
            </a:endParaRPr>
          </a:p>
          <a:p>
            <a:r>
              <a:rPr lang="pt-BR" sz="1600" b="1" err="1">
                <a:solidFill>
                  <a:srgbClr val="042764"/>
                </a:solidFill>
                <a:latin typeface="Calibri"/>
                <a:cs typeface="Arial"/>
              </a:rPr>
              <a:t>Siddhartha</a:t>
            </a:r>
            <a:r>
              <a:rPr lang="pt-BR" sz="1600" b="1">
                <a:solidFill>
                  <a:srgbClr val="042764"/>
                </a:solidFill>
                <a:latin typeface="Calibri"/>
                <a:cs typeface="Arial"/>
              </a:rPr>
              <a:t> </a:t>
            </a:r>
            <a:r>
              <a:rPr lang="pt-BR" sz="1600" b="1" err="1">
                <a:solidFill>
                  <a:srgbClr val="042764"/>
                </a:solidFill>
                <a:latin typeface="Calibri"/>
                <a:cs typeface="Arial"/>
              </a:rPr>
              <a:t>Bandyopadhyay</a:t>
            </a:r>
            <a:endParaRPr lang="pt-BR" sz="1600" b="1">
              <a:solidFill>
                <a:srgbClr val="042764"/>
              </a:solidFill>
              <a:latin typeface="Calibri"/>
              <a:cs typeface="Arial"/>
            </a:endParaRPr>
          </a:p>
          <a:p>
            <a:r>
              <a:rPr lang="pt-BR" sz="1600" b="1" err="1">
                <a:solidFill>
                  <a:srgbClr val="042764"/>
                </a:solidFill>
                <a:latin typeface="Calibri"/>
                <a:cs typeface="Arial"/>
              </a:rPr>
              <a:t>Samrat</a:t>
            </a:r>
            <a:r>
              <a:rPr lang="pt-BR" sz="1600" b="1">
                <a:solidFill>
                  <a:srgbClr val="042764"/>
                </a:solidFill>
                <a:latin typeface="Calibri"/>
                <a:cs typeface="Arial"/>
              </a:rPr>
              <a:t> </a:t>
            </a:r>
            <a:r>
              <a:rPr lang="pt-BR" sz="1600" b="1" err="1">
                <a:solidFill>
                  <a:srgbClr val="042764"/>
                </a:solidFill>
                <a:latin typeface="Calibri"/>
                <a:cs typeface="Arial"/>
              </a:rPr>
              <a:t>Bhattacharya</a:t>
            </a:r>
            <a:endParaRPr lang="pt-BR" sz="1600" b="1">
              <a:solidFill>
                <a:srgbClr val="042764"/>
              </a:solidFill>
              <a:latin typeface="Calibri"/>
              <a:cs typeface="Arial"/>
            </a:endParaRPr>
          </a:p>
          <a:p>
            <a:r>
              <a:rPr lang="pt-BR" sz="1600" b="1">
                <a:solidFill>
                  <a:srgbClr val="042764"/>
                </a:solidFill>
                <a:latin typeface="Calibri"/>
                <a:cs typeface="Arial"/>
              </a:rPr>
              <a:t>Nick Cowen</a:t>
            </a:r>
          </a:p>
        </p:txBody>
      </p:sp>
    </p:spTree>
    <p:extLst>
      <p:ext uri="{BB962C8B-B14F-4D97-AF65-F5344CB8AC3E}">
        <p14:creationId xmlns:p14="http://schemas.microsoft.com/office/powerpoint/2010/main" val="2515367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50"/>
    </mc:Choice>
    <mc:Fallback xmlns="">
      <p:transition spd="slow" advTm="655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tângulo 22">
            <a:extLst>
              <a:ext uri="{FF2B5EF4-FFF2-40B4-BE49-F238E27FC236}">
                <a16:creationId xmlns:a16="http://schemas.microsoft.com/office/drawing/2014/main" id="{9D20AA5C-5E9A-4C41-B214-F9B4A325F963}"/>
              </a:ext>
            </a:extLst>
          </p:cNvPr>
          <p:cNvSpPr/>
          <p:nvPr/>
        </p:nvSpPr>
        <p:spPr>
          <a:xfrm>
            <a:off x="291410" y="1161669"/>
            <a:ext cx="8451984" cy="518600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62"/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E57B4D9F-94D5-454C-8091-AB2768D9FEDA}"/>
              </a:ext>
            </a:extLst>
          </p:cNvPr>
          <p:cNvSpPr/>
          <p:nvPr/>
        </p:nvSpPr>
        <p:spPr>
          <a:xfrm>
            <a:off x="6292084" y="1570338"/>
            <a:ext cx="989631" cy="381718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10319CC2-37C7-438E-A874-5497D2E857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F01539-AC96-4A5E-AF48-5B963BEB75E2}" type="slidenum">
              <a:rPr lang="pt-BR" smtClean="0"/>
              <a:pPr/>
              <a:t>10</a:t>
            </a:fld>
            <a:endParaRPr lang="pt-BR"/>
          </a:p>
        </p:txBody>
      </p:sp>
      <p:grpSp>
        <p:nvGrpSpPr>
          <p:cNvPr id="40" name="Agrupar 39">
            <a:extLst>
              <a:ext uri="{FF2B5EF4-FFF2-40B4-BE49-F238E27FC236}">
                <a16:creationId xmlns:a16="http://schemas.microsoft.com/office/drawing/2014/main" id="{9C7E3419-2041-4D27-8AE2-D062B6A43F3B}"/>
              </a:ext>
            </a:extLst>
          </p:cNvPr>
          <p:cNvGrpSpPr/>
          <p:nvPr/>
        </p:nvGrpSpPr>
        <p:grpSpPr>
          <a:xfrm>
            <a:off x="388947" y="689959"/>
            <a:ext cx="8354447" cy="333319"/>
            <a:chOff x="983573" y="658595"/>
            <a:chExt cx="7889391" cy="335036"/>
          </a:xfrm>
        </p:grpSpPr>
        <p:sp>
          <p:nvSpPr>
            <p:cNvPr id="46" name="Retângulo: Cantos Arredondados 45">
              <a:extLst>
                <a:ext uri="{FF2B5EF4-FFF2-40B4-BE49-F238E27FC236}">
                  <a16:creationId xmlns:a16="http://schemas.microsoft.com/office/drawing/2014/main" id="{35D8C617-32CC-418B-A55F-00215900DB89}"/>
                </a:ext>
              </a:extLst>
            </p:cNvPr>
            <p:cNvSpPr/>
            <p:nvPr/>
          </p:nvSpPr>
          <p:spPr>
            <a:xfrm>
              <a:off x="983573" y="658595"/>
              <a:ext cx="1470946" cy="335035"/>
            </a:xfrm>
            <a:prstGeom prst="round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sz="1100">
                  <a:solidFill>
                    <a:schemeClr val="tx1"/>
                  </a:solidFill>
                  <a:cs typeface="Calibri"/>
                </a:rPr>
                <a:t>Pergunta</a:t>
              </a:r>
            </a:p>
          </p:txBody>
        </p:sp>
        <p:sp>
          <p:nvSpPr>
            <p:cNvPr id="47" name="Retângulo: Cantos Arredondados 46">
              <a:extLst>
                <a:ext uri="{FF2B5EF4-FFF2-40B4-BE49-F238E27FC236}">
                  <a16:creationId xmlns:a16="http://schemas.microsoft.com/office/drawing/2014/main" id="{06DC4238-F215-4D1A-A63D-54EF97A4ABCA}"/>
                </a:ext>
              </a:extLst>
            </p:cNvPr>
            <p:cNvSpPr/>
            <p:nvPr/>
          </p:nvSpPr>
          <p:spPr>
            <a:xfrm>
              <a:off x="2588184" y="658595"/>
              <a:ext cx="1470946" cy="335035"/>
            </a:xfrm>
            <a:prstGeom prst="round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sz="1100">
                  <a:solidFill>
                    <a:schemeClr val="tx1"/>
                  </a:solidFill>
                  <a:cs typeface="Calibri"/>
                </a:rPr>
                <a:t>Modelo Teórico</a:t>
              </a:r>
            </a:p>
          </p:txBody>
        </p:sp>
        <p:sp>
          <p:nvSpPr>
            <p:cNvPr id="49" name="Retângulo: Cantos Arredondados 48">
              <a:extLst>
                <a:ext uri="{FF2B5EF4-FFF2-40B4-BE49-F238E27FC236}">
                  <a16:creationId xmlns:a16="http://schemas.microsoft.com/office/drawing/2014/main" id="{74EC9ECF-C7A6-4CD9-8791-A11804B781C1}"/>
                </a:ext>
              </a:extLst>
            </p:cNvPr>
            <p:cNvSpPr/>
            <p:nvPr/>
          </p:nvSpPr>
          <p:spPr>
            <a:xfrm>
              <a:off x="4192796" y="658596"/>
              <a:ext cx="1470946" cy="335035"/>
            </a:xfrm>
            <a:prstGeom prst="roundRect">
              <a:avLst/>
            </a:prstGeom>
            <a:solidFill>
              <a:srgbClr val="0427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sz="1100">
                  <a:solidFill>
                    <a:schemeClr val="bg1"/>
                  </a:solidFill>
                </a:rPr>
                <a:t>Análise Empírica</a:t>
              </a:r>
            </a:p>
          </p:txBody>
        </p:sp>
        <p:sp>
          <p:nvSpPr>
            <p:cNvPr id="50" name="Retângulo: Cantos Arredondados 49">
              <a:extLst>
                <a:ext uri="{FF2B5EF4-FFF2-40B4-BE49-F238E27FC236}">
                  <a16:creationId xmlns:a16="http://schemas.microsoft.com/office/drawing/2014/main" id="{40F71385-650E-4C7C-96AB-6256F85E6718}"/>
                </a:ext>
              </a:extLst>
            </p:cNvPr>
            <p:cNvSpPr/>
            <p:nvPr/>
          </p:nvSpPr>
          <p:spPr>
            <a:xfrm>
              <a:off x="5797406" y="658595"/>
              <a:ext cx="1470946" cy="335035"/>
            </a:xfrm>
            <a:prstGeom prst="round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sz="1100">
                  <a:solidFill>
                    <a:schemeClr val="tx1"/>
                  </a:solidFill>
                  <a:cs typeface="Calibri"/>
                </a:rPr>
                <a:t>Discussão</a:t>
              </a:r>
            </a:p>
          </p:txBody>
        </p:sp>
        <p:sp>
          <p:nvSpPr>
            <p:cNvPr id="51" name="Retângulo: Cantos Arredondados 50">
              <a:extLst>
                <a:ext uri="{FF2B5EF4-FFF2-40B4-BE49-F238E27FC236}">
                  <a16:creationId xmlns:a16="http://schemas.microsoft.com/office/drawing/2014/main" id="{7389DC17-9C39-4005-B254-E2A34B0BA992}"/>
                </a:ext>
              </a:extLst>
            </p:cNvPr>
            <p:cNvSpPr/>
            <p:nvPr/>
          </p:nvSpPr>
          <p:spPr>
            <a:xfrm>
              <a:off x="7402018" y="658595"/>
              <a:ext cx="1470946" cy="335035"/>
            </a:xfrm>
            <a:prstGeom prst="round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sz="1100">
                  <a:solidFill>
                    <a:schemeClr val="tx1"/>
                  </a:solidFill>
                  <a:cs typeface="Calibri"/>
                </a:rPr>
                <a:t>Recomendações</a:t>
              </a:r>
            </a:p>
          </p:txBody>
        </p:sp>
      </p:grpSp>
      <p:sp>
        <p:nvSpPr>
          <p:cNvPr id="11" name="AutoShape 8" descr="Mapa Do Brasil Clip Art at Clker.com - vector clip art online, royalty free  &amp;amp; public domain">
            <a:extLst>
              <a:ext uri="{FF2B5EF4-FFF2-40B4-BE49-F238E27FC236}">
                <a16:creationId xmlns:a16="http://schemas.microsoft.com/office/drawing/2014/main" id="{CA393D27-39A7-4B09-9C87-03D76A8416E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4" name="Retângulo 63">
            <a:extLst>
              <a:ext uri="{FF2B5EF4-FFF2-40B4-BE49-F238E27FC236}">
                <a16:creationId xmlns:a16="http://schemas.microsoft.com/office/drawing/2014/main" id="{B6FEB7D4-982E-461F-BE5D-9FCC4F3A049A}"/>
              </a:ext>
            </a:extLst>
          </p:cNvPr>
          <p:cNvSpPr/>
          <p:nvPr/>
        </p:nvSpPr>
        <p:spPr>
          <a:xfrm>
            <a:off x="2684890" y="3937844"/>
            <a:ext cx="149371" cy="2243691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0" name="Retângulo 69">
            <a:extLst>
              <a:ext uri="{FF2B5EF4-FFF2-40B4-BE49-F238E27FC236}">
                <a16:creationId xmlns:a16="http://schemas.microsoft.com/office/drawing/2014/main" id="{1481F70F-52F8-47ED-A339-3ED3008E3C2A}"/>
              </a:ext>
            </a:extLst>
          </p:cNvPr>
          <p:cNvSpPr/>
          <p:nvPr/>
        </p:nvSpPr>
        <p:spPr>
          <a:xfrm>
            <a:off x="2683007" y="3528294"/>
            <a:ext cx="151254" cy="163707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1" name="Retângulo 70">
            <a:extLst>
              <a:ext uri="{FF2B5EF4-FFF2-40B4-BE49-F238E27FC236}">
                <a16:creationId xmlns:a16="http://schemas.microsoft.com/office/drawing/2014/main" id="{5F727189-A6DC-4F44-9296-BD7048328B47}"/>
              </a:ext>
            </a:extLst>
          </p:cNvPr>
          <p:cNvSpPr/>
          <p:nvPr/>
        </p:nvSpPr>
        <p:spPr>
          <a:xfrm>
            <a:off x="7281715" y="11824"/>
            <a:ext cx="1557654" cy="5781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61BA42AD-B96A-E43E-CA18-C1A23555941E}"/>
              </a:ext>
            </a:extLst>
          </p:cNvPr>
          <p:cNvSpPr txBox="1"/>
          <p:nvPr/>
        </p:nvSpPr>
        <p:spPr>
          <a:xfrm>
            <a:off x="1575227" y="1447959"/>
            <a:ext cx="180974" cy="36194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3CF02774-4CA5-EB8C-D28B-2F71E434FE86}"/>
              </a:ext>
            </a:extLst>
          </p:cNvPr>
          <p:cNvSpPr txBox="1"/>
          <p:nvPr/>
        </p:nvSpPr>
        <p:spPr>
          <a:xfrm>
            <a:off x="3114435" y="1443157"/>
            <a:ext cx="2679805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3200" b="1">
                <a:cs typeface="Calibri"/>
              </a:rPr>
              <a:t>VARIÁVEIS</a:t>
            </a:r>
          </a:p>
        </p:txBody>
      </p:sp>
      <p:pic>
        <p:nvPicPr>
          <p:cNvPr id="4" name="Imagem 6" descr="Mapa&#10;&#10;Descrição gerada automaticamente">
            <a:extLst>
              <a:ext uri="{FF2B5EF4-FFF2-40B4-BE49-F238E27FC236}">
                <a16:creationId xmlns:a16="http://schemas.microsoft.com/office/drawing/2014/main" id="{A2E2ED95-6A9C-006A-63DD-F80697CBCF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064" y="2055583"/>
            <a:ext cx="2743200" cy="3880227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F1A1703E-2F64-E5B4-79C4-C586CEA60F64}"/>
              </a:ext>
            </a:extLst>
          </p:cNvPr>
          <p:cNvSpPr txBox="1"/>
          <p:nvPr/>
        </p:nvSpPr>
        <p:spPr>
          <a:xfrm>
            <a:off x="3397783" y="2744640"/>
            <a:ext cx="5042647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pt-BR">
                <a:cs typeface="Calibri"/>
              </a:rPr>
              <a:t>Variável Resposta:</a:t>
            </a:r>
          </a:p>
          <a:p>
            <a:pPr algn="just"/>
            <a:endParaRPr lang="pt-BR">
              <a:cs typeface="Calibri"/>
            </a:endParaRPr>
          </a:p>
          <a:p>
            <a:pPr algn="just"/>
            <a:r>
              <a:rPr lang="pt-BR">
                <a:cs typeface="Calibri"/>
              </a:rPr>
              <a:t>1. Taxas de crimes de Invasão a Domicílio, Roubo e Violência Contra a Pessoa Humana a cada 1000 habitantes.</a:t>
            </a:r>
          </a:p>
          <a:p>
            <a:pPr algn="just"/>
            <a:endParaRPr lang="pt-BR">
              <a:cs typeface="Calibri"/>
            </a:endParaRPr>
          </a:p>
          <a:p>
            <a:pPr algn="just"/>
            <a:r>
              <a:rPr lang="pt-BR" i="1">
                <a:cs typeface="Calibri"/>
              </a:rPr>
              <a:t>Fonte: </a:t>
            </a:r>
            <a:r>
              <a:rPr lang="pt-BR" i="1" err="1">
                <a:cs typeface="Calibri"/>
              </a:rPr>
              <a:t>Ministry</a:t>
            </a:r>
            <a:r>
              <a:rPr lang="pt-BR" i="1">
                <a:cs typeface="Calibri"/>
              </a:rPr>
              <a:t> </a:t>
            </a:r>
            <a:r>
              <a:rPr lang="pt-BR" i="1" err="1">
                <a:cs typeface="Calibri"/>
              </a:rPr>
              <a:t>of</a:t>
            </a:r>
            <a:r>
              <a:rPr lang="pt-BR" i="1">
                <a:cs typeface="Calibri"/>
              </a:rPr>
              <a:t> Justice </a:t>
            </a:r>
            <a:r>
              <a:rPr lang="pt-BR" i="1" err="1">
                <a:cs typeface="Calibri"/>
              </a:rPr>
              <a:t>of</a:t>
            </a:r>
            <a:r>
              <a:rPr lang="pt-BR" i="1">
                <a:cs typeface="Calibri"/>
              </a:rPr>
              <a:t> The UK</a:t>
            </a:r>
          </a:p>
          <a:p>
            <a:pPr marL="342900" indent="-342900" algn="just">
              <a:buAutoNum type="arabicPeriod"/>
            </a:pPr>
            <a:endParaRPr lang="pt-BR">
              <a:cs typeface="Calibri"/>
            </a:endParaRP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CB3BDE2D-BE76-BA38-ADB9-4A6C730265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982" y="-6730"/>
            <a:ext cx="7036334" cy="696685"/>
          </a:xfrm>
        </p:spPr>
        <p:txBody>
          <a:bodyPr/>
          <a:lstStyle/>
          <a:p>
            <a:r>
              <a:rPr lang="pt-BR"/>
              <a:t>DADOS</a:t>
            </a:r>
          </a:p>
        </p:txBody>
      </p: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9A6E5973-D1A2-97DE-18C2-B01D6DFE9325}"/>
              </a:ext>
            </a:extLst>
          </p:cNvPr>
          <p:cNvGrpSpPr/>
          <p:nvPr/>
        </p:nvGrpSpPr>
        <p:grpSpPr>
          <a:xfrm>
            <a:off x="4266796" y="4961900"/>
            <a:ext cx="2777399" cy="682000"/>
            <a:chOff x="3906092" y="4961919"/>
            <a:chExt cx="2777399" cy="682000"/>
          </a:xfrm>
        </p:grpSpPr>
        <p:pic>
          <p:nvPicPr>
            <p:cNvPr id="10" name="Gráfico 9" descr="Ladrão com preenchimento sólido">
              <a:extLst>
                <a:ext uri="{FF2B5EF4-FFF2-40B4-BE49-F238E27FC236}">
                  <a16:creationId xmlns:a16="http://schemas.microsoft.com/office/drawing/2014/main" id="{4018713D-D3A5-1C24-C44B-4BDA11C7443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906092" y="5050209"/>
              <a:ext cx="534715" cy="534715"/>
            </a:xfrm>
            <a:prstGeom prst="rect">
              <a:avLst/>
            </a:prstGeom>
          </p:spPr>
        </p:pic>
        <p:pic>
          <p:nvPicPr>
            <p:cNvPr id="13" name="Gráfico 12" descr="Início com preenchimento sólido">
              <a:extLst>
                <a:ext uri="{FF2B5EF4-FFF2-40B4-BE49-F238E27FC236}">
                  <a16:creationId xmlns:a16="http://schemas.microsoft.com/office/drawing/2014/main" id="{780B8321-2F09-3747-81BB-9D124E57690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939144" y="4961919"/>
              <a:ext cx="623005" cy="623005"/>
            </a:xfrm>
            <a:prstGeom prst="rect">
              <a:avLst/>
            </a:prstGeom>
          </p:spPr>
        </p:pic>
        <p:pic>
          <p:nvPicPr>
            <p:cNvPr id="14" name="Gráfico 13" descr="Arma de água com preenchimento sólido">
              <a:extLst>
                <a:ext uri="{FF2B5EF4-FFF2-40B4-BE49-F238E27FC236}">
                  <a16:creationId xmlns:a16="http://schemas.microsoft.com/office/drawing/2014/main" id="{5528A790-700C-28EF-44BC-D6A6350192B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060486" y="5020914"/>
              <a:ext cx="623005" cy="62300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78019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8929"/>
    </mc:Choice>
    <mc:Fallback xmlns="">
      <p:transition spd="slow" advTm="58929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C8A7497E-C920-E1BF-3722-2CF69BDDFDCA}"/>
              </a:ext>
            </a:extLst>
          </p:cNvPr>
          <p:cNvSpPr/>
          <p:nvPr/>
        </p:nvSpPr>
        <p:spPr>
          <a:xfrm>
            <a:off x="291410" y="1161669"/>
            <a:ext cx="8451984" cy="518600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62"/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E57B4D9F-94D5-454C-8091-AB2768D9FEDA}"/>
              </a:ext>
            </a:extLst>
          </p:cNvPr>
          <p:cNvSpPr/>
          <p:nvPr/>
        </p:nvSpPr>
        <p:spPr>
          <a:xfrm>
            <a:off x="6292084" y="1570338"/>
            <a:ext cx="989631" cy="381718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10319CC2-37C7-438E-A874-5497D2E857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F01539-AC96-4A5E-AF48-5B963BEB75E2}" type="slidenum">
              <a:rPr lang="pt-BR" smtClean="0"/>
              <a:pPr/>
              <a:t>11</a:t>
            </a:fld>
            <a:endParaRPr lang="pt-BR"/>
          </a:p>
        </p:txBody>
      </p:sp>
      <p:grpSp>
        <p:nvGrpSpPr>
          <p:cNvPr id="40" name="Agrupar 39">
            <a:extLst>
              <a:ext uri="{FF2B5EF4-FFF2-40B4-BE49-F238E27FC236}">
                <a16:creationId xmlns:a16="http://schemas.microsoft.com/office/drawing/2014/main" id="{9C7E3419-2041-4D27-8AE2-D062B6A43F3B}"/>
              </a:ext>
            </a:extLst>
          </p:cNvPr>
          <p:cNvGrpSpPr/>
          <p:nvPr/>
        </p:nvGrpSpPr>
        <p:grpSpPr>
          <a:xfrm>
            <a:off x="388947" y="689959"/>
            <a:ext cx="8354447" cy="333319"/>
            <a:chOff x="983573" y="658595"/>
            <a:chExt cx="7889391" cy="335036"/>
          </a:xfrm>
        </p:grpSpPr>
        <p:sp>
          <p:nvSpPr>
            <p:cNvPr id="46" name="Retângulo: Cantos Arredondados 45">
              <a:extLst>
                <a:ext uri="{FF2B5EF4-FFF2-40B4-BE49-F238E27FC236}">
                  <a16:creationId xmlns:a16="http://schemas.microsoft.com/office/drawing/2014/main" id="{35D8C617-32CC-418B-A55F-00215900DB89}"/>
                </a:ext>
              </a:extLst>
            </p:cNvPr>
            <p:cNvSpPr/>
            <p:nvPr/>
          </p:nvSpPr>
          <p:spPr>
            <a:xfrm>
              <a:off x="983573" y="658595"/>
              <a:ext cx="1470946" cy="335035"/>
            </a:xfrm>
            <a:prstGeom prst="round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sz="1100">
                  <a:solidFill>
                    <a:schemeClr val="tx1"/>
                  </a:solidFill>
                  <a:cs typeface="Calibri"/>
                </a:rPr>
                <a:t>Pergunta</a:t>
              </a:r>
            </a:p>
          </p:txBody>
        </p:sp>
        <p:sp>
          <p:nvSpPr>
            <p:cNvPr id="47" name="Retângulo: Cantos Arredondados 46">
              <a:extLst>
                <a:ext uri="{FF2B5EF4-FFF2-40B4-BE49-F238E27FC236}">
                  <a16:creationId xmlns:a16="http://schemas.microsoft.com/office/drawing/2014/main" id="{06DC4238-F215-4D1A-A63D-54EF97A4ABCA}"/>
                </a:ext>
              </a:extLst>
            </p:cNvPr>
            <p:cNvSpPr/>
            <p:nvPr/>
          </p:nvSpPr>
          <p:spPr>
            <a:xfrm>
              <a:off x="2588184" y="658595"/>
              <a:ext cx="1470946" cy="335035"/>
            </a:xfrm>
            <a:prstGeom prst="round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sz="1100">
                  <a:solidFill>
                    <a:schemeClr val="tx1"/>
                  </a:solidFill>
                  <a:cs typeface="Calibri"/>
                </a:rPr>
                <a:t>Modelo Teórico</a:t>
              </a:r>
            </a:p>
          </p:txBody>
        </p:sp>
        <p:sp>
          <p:nvSpPr>
            <p:cNvPr id="49" name="Retângulo: Cantos Arredondados 48">
              <a:extLst>
                <a:ext uri="{FF2B5EF4-FFF2-40B4-BE49-F238E27FC236}">
                  <a16:creationId xmlns:a16="http://schemas.microsoft.com/office/drawing/2014/main" id="{74EC9ECF-C7A6-4CD9-8791-A11804B781C1}"/>
                </a:ext>
              </a:extLst>
            </p:cNvPr>
            <p:cNvSpPr/>
            <p:nvPr/>
          </p:nvSpPr>
          <p:spPr>
            <a:xfrm>
              <a:off x="4192796" y="658596"/>
              <a:ext cx="1470946" cy="335035"/>
            </a:xfrm>
            <a:prstGeom prst="roundRect">
              <a:avLst/>
            </a:prstGeom>
            <a:solidFill>
              <a:srgbClr val="0427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sz="1100">
                  <a:solidFill>
                    <a:schemeClr val="bg1"/>
                  </a:solidFill>
                </a:rPr>
                <a:t>Análise Empírica</a:t>
              </a:r>
            </a:p>
          </p:txBody>
        </p:sp>
        <p:sp>
          <p:nvSpPr>
            <p:cNvPr id="50" name="Retângulo: Cantos Arredondados 49">
              <a:extLst>
                <a:ext uri="{FF2B5EF4-FFF2-40B4-BE49-F238E27FC236}">
                  <a16:creationId xmlns:a16="http://schemas.microsoft.com/office/drawing/2014/main" id="{40F71385-650E-4C7C-96AB-6256F85E6718}"/>
                </a:ext>
              </a:extLst>
            </p:cNvPr>
            <p:cNvSpPr/>
            <p:nvPr/>
          </p:nvSpPr>
          <p:spPr>
            <a:xfrm>
              <a:off x="5797406" y="658595"/>
              <a:ext cx="1470946" cy="335035"/>
            </a:xfrm>
            <a:prstGeom prst="round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sz="1100">
                  <a:solidFill>
                    <a:schemeClr val="tx1"/>
                  </a:solidFill>
                  <a:cs typeface="Calibri"/>
                </a:rPr>
                <a:t>Discussão</a:t>
              </a:r>
            </a:p>
          </p:txBody>
        </p:sp>
        <p:sp>
          <p:nvSpPr>
            <p:cNvPr id="51" name="Retângulo: Cantos Arredondados 50">
              <a:extLst>
                <a:ext uri="{FF2B5EF4-FFF2-40B4-BE49-F238E27FC236}">
                  <a16:creationId xmlns:a16="http://schemas.microsoft.com/office/drawing/2014/main" id="{7389DC17-9C39-4005-B254-E2A34B0BA992}"/>
                </a:ext>
              </a:extLst>
            </p:cNvPr>
            <p:cNvSpPr/>
            <p:nvPr/>
          </p:nvSpPr>
          <p:spPr>
            <a:xfrm>
              <a:off x="7402018" y="658595"/>
              <a:ext cx="1470946" cy="335035"/>
            </a:xfrm>
            <a:prstGeom prst="round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sz="1100">
                  <a:solidFill>
                    <a:schemeClr val="tx1"/>
                  </a:solidFill>
                  <a:cs typeface="Calibri"/>
                </a:rPr>
                <a:t>Recomendações</a:t>
              </a:r>
            </a:p>
          </p:txBody>
        </p:sp>
      </p:grpSp>
      <p:sp>
        <p:nvSpPr>
          <p:cNvPr id="11" name="AutoShape 8" descr="Mapa Do Brasil Clip Art at Clker.com - vector clip art online, royalty free  &amp;amp; public domain">
            <a:extLst>
              <a:ext uri="{FF2B5EF4-FFF2-40B4-BE49-F238E27FC236}">
                <a16:creationId xmlns:a16="http://schemas.microsoft.com/office/drawing/2014/main" id="{CA393D27-39A7-4B09-9C87-03D76A8416E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4" name="Retângulo 63">
            <a:extLst>
              <a:ext uri="{FF2B5EF4-FFF2-40B4-BE49-F238E27FC236}">
                <a16:creationId xmlns:a16="http://schemas.microsoft.com/office/drawing/2014/main" id="{B6FEB7D4-982E-461F-BE5D-9FCC4F3A049A}"/>
              </a:ext>
            </a:extLst>
          </p:cNvPr>
          <p:cNvSpPr/>
          <p:nvPr/>
        </p:nvSpPr>
        <p:spPr>
          <a:xfrm>
            <a:off x="2684890" y="3937844"/>
            <a:ext cx="149371" cy="2243691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0" name="Retângulo 69">
            <a:extLst>
              <a:ext uri="{FF2B5EF4-FFF2-40B4-BE49-F238E27FC236}">
                <a16:creationId xmlns:a16="http://schemas.microsoft.com/office/drawing/2014/main" id="{1481F70F-52F8-47ED-A339-3ED3008E3C2A}"/>
              </a:ext>
            </a:extLst>
          </p:cNvPr>
          <p:cNvSpPr/>
          <p:nvPr/>
        </p:nvSpPr>
        <p:spPr>
          <a:xfrm>
            <a:off x="2683007" y="3528294"/>
            <a:ext cx="151254" cy="163707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1" name="Retângulo 70">
            <a:extLst>
              <a:ext uri="{FF2B5EF4-FFF2-40B4-BE49-F238E27FC236}">
                <a16:creationId xmlns:a16="http://schemas.microsoft.com/office/drawing/2014/main" id="{5F727189-A6DC-4F44-9296-BD7048328B47}"/>
              </a:ext>
            </a:extLst>
          </p:cNvPr>
          <p:cNvSpPr/>
          <p:nvPr/>
        </p:nvSpPr>
        <p:spPr>
          <a:xfrm>
            <a:off x="7281715" y="11824"/>
            <a:ext cx="1557654" cy="5781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61BA42AD-B96A-E43E-CA18-C1A23555941E}"/>
              </a:ext>
            </a:extLst>
          </p:cNvPr>
          <p:cNvSpPr txBox="1"/>
          <p:nvPr/>
        </p:nvSpPr>
        <p:spPr>
          <a:xfrm>
            <a:off x="1575227" y="1447959"/>
            <a:ext cx="180974" cy="36194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3CF02774-4CA5-EB8C-D28B-2F71E434FE86}"/>
              </a:ext>
            </a:extLst>
          </p:cNvPr>
          <p:cNvSpPr txBox="1"/>
          <p:nvPr/>
        </p:nvSpPr>
        <p:spPr>
          <a:xfrm>
            <a:off x="3114435" y="1443157"/>
            <a:ext cx="2679805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3200" b="1">
                <a:cs typeface="Calibri"/>
              </a:rPr>
              <a:t>VARIÁVEIS</a:t>
            </a:r>
          </a:p>
        </p:txBody>
      </p:sp>
      <p:pic>
        <p:nvPicPr>
          <p:cNvPr id="4" name="Imagem 6" descr="Mapa&#10;&#10;Descrição gerada automaticamente">
            <a:extLst>
              <a:ext uri="{FF2B5EF4-FFF2-40B4-BE49-F238E27FC236}">
                <a16:creationId xmlns:a16="http://schemas.microsoft.com/office/drawing/2014/main" id="{A2E2ED95-6A9C-006A-63DD-F80697CBCF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064" y="2055583"/>
            <a:ext cx="2743200" cy="3880227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F1A1703E-2F64-E5B4-79C4-C586CEA60F64}"/>
              </a:ext>
            </a:extLst>
          </p:cNvPr>
          <p:cNvSpPr txBox="1"/>
          <p:nvPr/>
        </p:nvSpPr>
        <p:spPr>
          <a:xfrm>
            <a:off x="3397783" y="2466094"/>
            <a:ext cx="5042647" cy="34163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pt-BR">
                <a:cs typeface="Calibri"/>
              </a:rPr>
              <a:t>Variáveis Explicativas:</a:t>
            </a:r>
          </a:p>
          <a:p>
            <a:pPr algn="just"/>
            <a:endParaRPr lang="pt-BR">
              <a:cs typeface="Calibri"/>
            </a:endParaRPr>
          </a:p>
          <a:p>
            <a:pPr algn="just"/>
            <a:r>
              <a:rPr lang="pt-BR">
                <a:cs typeface="Calibri"/>
              </a:rPr>
              <a:t>1. CERTEZA DE PUNIÇÃO: medida na razão entre crimes apreendidos e crimes cometidos (taxa de detecção)</a:t>
            </a:r>
          </a:p>
          <a:p>
            <a:pPr algn="just"/>
            <a:r>
              <a:rPr lang="pt-BR">
                <a:cs typeface="Calibri"/>
              </a:rPr>
              <a:t>2. SEVERIDADE DE PUNIÇÃO: medida em tempo médio da sentença e custódia.</a:t>
            </a:r>
          </a:p>
          <a:p>
            <a:pPr algn="just"/>
            <a:r>
              <a:rPr lang="pt-BR">
                <a:cs typeface="Calibri"/>
              </a:rPr>
              <a:t>3. CELERIDADE: medida em dias da apreensão até a sentença convicta.</a:t>
            </a:r>
          </a:p>
          <a:p>
            <a:pPr algn="just"/>
            <a:endParaRPr lang="pt-BR">
              <a:cs typeface="Calibri"/>
            </a:endParaRPr>
          </a:p>
          <a:p>
            <a:pPr algn="just"/>
            <a:r>
              <a:rPr lang="pt-BR" i="1">
                <a:cs typeface="Calibri"/>
              </a:rPr>
              <a:t>Fonte: </a:t>
            </a:r>
            <a:r>
              <a:rPr lang="pt-BR" i="1" err="1">
                <a:cs typeface="Calibri"/>
              </a:rPr>
              <a:t>Ministry</a:t>
            </a:r>
            <a:r>
              <a:rPr lang="pt-BR" i="1">
                <a:cs typeface="Calibri"/>
              </a:rPr>
              <a:t> </a:t>
            </a:r>
            <a:r>
              <a:rPr lang="pt-BR" i="1" err="1">
                <a:cs typeface="Calibri"/>
              </a:rPr>
              <a:t>of</a:t>
            </a:r>
            <a:r>
              <a:rPr lang="pt-BR" i="1">
                <a:cs typeface="Calibri"/>
              </a:rPr>
              <a:t> Justice </a:t>
            </a:r>
            <a:r>
              <a:rPr lang="pt-BR" i="1" err="1">
                <a:cs typeface="Calibri"/>
              </a:rPr>
              <a:t>of</a:t>
            </a:r>
            <a:r>
              <a:rPr lang="pt-BR" i="1">
                <a:cs typeface="Calibri"/>
              </a:rPr>
              <a:t> The UK e Home Office</a:t>
            </a:r>
          </a:p>
          <a:p>
            <a:pPr marL="342900" indent="-342900" algn="just">
              <a:buAutoNum type="arabicPeriod"/>
            </a:pPr>
            <a:endParaRPr lang="pt-BR">
              <a:cs typeface="Calibri"/>
            </a:endParaRP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A726D203-1230-C437-7455-754DEF128C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982" y="-6730"/>
            <a:ext cx="7036334" cy="696685"/>
          </a:xfrm>
        </p:spPr>
        <p:txBody>
          <a:bodyPr/>
          <a:lstStyle/>
          <a:p>
            <a:r>
              <a:rPr lang="pt-BR"/>
              <a:t>DADOS</a:t>
            </a:r>
          </a:p>
        </p:txBody>
      </p:sp>
    </p:spTree>
    <p:extLst>
      <p:ext uri="{BB962C8B-B14F-4D97-AF65-F5344CB8AC3E}">
        <p14:creationId xmlns:p14="http://schemas.microsoft.com/office/powerpoint/2010/main" val="1910032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8929"/>
    </mc:Choice>
    <mc:Fallback xmlns="">
      <p:transition spd="slow" advTm="58929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436B55EB-042B-A078-D35B-A1FAB03B5E6F}"/>
              </a:ext>
            </a:extLst>
          </p:cNvPr>
          <p:cNvSpPr/>
          <p:nvPr/>
        </p:nvSpPr>
        <p:spPr>
          <a:xfrm>
            <a:off x="291410" y="1161669"/>
            <a:ext cx="8451984" cy="518600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62"/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E57B4D9F-94D5-454C-8091-AB2768D9FEDA}"/>
              </a:ext>
            </a:extLst>
          </p:cNvPr>
          <p:cNvSpPr/>
          <p:nvPr/>
        </p:nvSpPr>
        <p:spPr>
          <a:xfrm>
            <a:off x="6292084" y="1570338"/>
            <a:ext cx="989631" cy="381718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10319CC2-37C7-438E-A874-5497D2E857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F01539-AC96-4A5E-AF48-5B963BEB75E2}" type="slidenum">
              <a:rPr lang="pt-BR" smtClean="0"/>
              <a:pPr/>
              <a:t>12</a:t>
            </a:fld>
            <a:endParaRPr lang="pt-BR"/>
          </a:p>
        </p:txBody>
      </p:sp>
      <p:grpSp>
        <p:nvGrpSpPr>
          <p:cNvPr id="40" name="Agrupar 39">
            <a:extLst>
              <a:ext uri="{FF2B5EF4-FFF2-40B4-BE49-F238E27FC236}">
                <a16:creationId xmlns:a16="http://schemas.microsoft.com/office/drawing/2014/main" id="{9C7E3419-2041-4D27-8AE2-D062B6A43F3B}"/>
              </a:ext>
            </a:extLst>
          </p:cNvPr>
          <p:cNvGrpSpPr/>
          <p:nvPr/>
        </p:nvGrpSpPr>
        <p:grpSpPr>
          <a:xfrm>
            <a:off x="388947" y="689959"/>
            <a:ext cx="8354447" cy="333319"/>
            <a:chOff x="983573" y="658595"/>
            <a:chExt cx="7889391" cy="335036"/>
          </a:xfrm>
        </p:grpSpPr>
        <p:sp>
          <p:nvSpPr>
            <p:cNvPr id="46" name="Retângulo: Cantos Arredondados 45">
              <a:extLst>
                <a:ext uri="{FF2B5EF4-FFF2-40B4-BE49-F238E27FC236}">
                  <a16:creationId xmlns:a16="http://schemas.microsoft.com/office/drawing/2014/main" id="{35D8C617-32CC-418B-A55F-00215900DB89}"/>
                </a:ext>
              </a:extLst>
            </p:cNvPr>
            <p:cNvSpPr/>
            <p:nvPr/>
          </p:nvSpPr>
          <p:spPr>
            <a:xfrm>
              <a:off x="983573" y="658595"/>
              <a:ext cx="1470946" cy="335035"/>
            </a:xfrm>
            <a:prstGeom prst="round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sz="1100">
                  <a:solidFill>
                    <a:schemeClr val="tx1"/>
                  </a:solidFill>
                  <a:cs typeface="Calibri"/>
                </a:rPr>
                <a:t>Pergunta</a:t>
              </a:r>
            </a:p>
          </p:txBody>
        </p:sp>
        <p:sp>
          <p:nvSpPr>
            <p:cNvPr id="47" name="Retângulo: Cantos Arredondados 46">
              <a:extLst>
                <a:ext uri="{FF2B5EF4-FFF2-40B4-BE49-F238E27FC236}">
                  <a16:creationId xmlns:a16="http://schemas.microsoft.com/office/drawing/2014/main" id="{06DC4238-F215-4D1A-A63D-54EF97A4ABCA}"/>
                </a:ext>
              </a:extLst>
            </p:cNvPr>
            <p:cNvSpPr/>
            <p:nvPr/>
          </p:nvSpPr>
          <p:spPr>
            <a:xfrm>
              <a:off x="2588184" y="658595"/>
              <a:ext cx="1470946" cy="335035"/>
            </a:xfrm>
            <a:prstGeom prst="round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sz="1100">
                  <a:solidFill>
                    <a:schemeClr val="tx1"/>
                  </a:solidFill>
                  <a:cs typeface="Calibri"/>
                </a:rPr>
                <a:t>Modelo Teórico</a:t>
              </a:r>
            </a:p>
          </p:txBody>
        </p:sp>
        <p:sp>
          <p:nvSpPr>
            <p:cNvPr id="49" name="Retângulo: Cantos Arredondados 48">
              <a:extLst>
                <a:ext uri="{FF2B5EF4-FFF2-40B4-BE49-F238E27FC236}">
                  <a16:creationId xmlns:a16="http://schemas.microsoft.com/office/drawing/2014/main" id="{74EC9ECF-C7A6-4CD9-8791-A11804B781C1}"/>
                </a:ext>
              </a:extLst>
            </p:cNvPr>
            <p:cNvSpPr/>
            <p:nvPr/>
          </p:nvSpPr>
          <p:spPr>
            <a:xfrm>
              <a:off x="4192796" y="658596"/>
              <a:ext cx="1470946" cy="335035"/>
            </a:xfrm>
            <a:prstGeom prst="roundRect">
              <a:avLst/>
            </a:prstGeom>
            <a:solidFill>
              <a:srgbClr val="0427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sz="1100">
                  <a:solidFill>
                    <a:schemeClr val="bg1"/>
                  </a:solidFill>
                </a:rPr>
                <a:t>Análise Empírica</a:t>
              </a:r>
            </a:p>
          </p:txBody>
        </p:sp>
        <p:sp>
          <p:nvSpPr>
            <p:cNvPr id="50" name="Retângulo: Cantos Arredondados 49">
              <a:extLst>
                <a:ext uri="{FF2B5EF4-FFF2-40B4-BE49-F238E27FC236}">
                  <a16:creationId xmlns:a16="http://schemas.microsoft.com/office/drawing/2014/main" id="{40F71385-650E-4C7C-96AB-6256F85E6718}"/>
                </a:ext>
              </a:extLst>
            </p:cNvPr>
            <p:cNvSpPr/>
            <p:nvPr/>
          </p:nvSpPr>
          <p:spPr>
            <a:xfrm>
              <a:off x="5797406" y="658595"/>
              <a:ext cx="1470946" cy="335035"/>
            </a:xfrm>
            <a:prstGeom prst="round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sz="1100">
                  <a:solidFill>
                    <a:schemeClr val="tx1"/>
                  </a:solidFill>
                  <a:cs typeface="Calibri"/>
                </a:rPr>
                <a:t>Discussão</a:t>
              </a:r>
            </a:p>
          </p:txBody>
        </p:sp>
        <p:sp>
          <p:nvSpPr>
            <p:cNvPr id="51" name="Retângulo: Cantos Arredondados 50">
              <a:extLst>
                <a:ext uri="{FF2B5EF4-FFF2-40B4-BE49-F238E27FC236}">
                  <a16:creationId xmlns:a16="http://schemas.microsoft.com/office/drawing/2014/main" id="{7389DC17-9C39-4005-B254-E2A34B0BA992}"/>
                </a:ext>
              </a:extLst>
            </p:cNvPr>
            <p:cNvSpPr/>
            <p:nvPr/>
          </p:nvSpPr>
          <p:spPr>
            <a:xfrm>
              <a:off x="7402018" y="658595"/>
              <a:ext cx="1470946" cy="335035"/>
            </a:xfrm>
            <a:prstGeom prst="round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sz="1100">
                  <a:solidFill>
                    <a:schemeClr val="tx1"/>
                  </a:solidFill>
                  <a:cs typeface="Calibri"/>
                </a:rPr>
                <a:t>Recomendações</a:t>
              </a:r>
            </a:p>
          </p:txBody>
        </p:sp>
      </p:grpSp>
      <p:sp>
        <p:nvSpPr>
          <p:cNvPr id="11" name="AutoShape 8" descr="Mapa Do Brasil Clip Art at Clker.com - vector clip art online, royalty free  &amp;amp; public domain">
            <a:extLst>
              <a:ext uri="{FF2B5EF4-FFF2-40B4-BE49-F238E27FC236}">
                <a16:creationId xmlns:a16="http://schemas.microsoft.com/office/drawing/2014/main" id="{CA393D27-39A7-4B09-9C87-03D76A8416E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4" name="Retângulo 63">
            <a:extLst>
              <a:ext uri="{FF2B5EF4-FFF2-40B4-BE49-F238E27FC236}">
                <a16:creationId xmlns:a16="http://schemas.microsoft.com/office/drawing/2014/main" id="{B6FEB7D4-982E-461F-BE5D-9FCC4F3A049A}"/>
              </a:ext>
            </a:extLst>
          </p:cNvPr>
          <p:cNvSpPr/>
          <p:nvPr/>
        </p:nvSpPr>
        <p:spPr>
          <a:xfrm>
            <a:off x="2684890" y="3937844"/>
            <a:ext cx="149371" cy="2243691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0" name="Retângulo 69">
            <a:extLst>
              <a:ext uri="{FF2B5EF4-FFF2-40B4-BE49-F238E27FC236}">
                <a16:creationId xmlns:a16="http://schemas.microsoft.com/office/drawing/2014/main" id="{1481F70F-52F8-47ED-A339-3ED3008E3C2A}"/>
              </a:ext>
            </a:extLst>
          </p:cNvPr>
          <p:cNvSpPr/>
          <p:nvPr/>
        </p:nvSpPr>
        <p:spPr>
          <a:xfrm>
            <a:off x="2683007" y="3528294"/>
            <a:ext cx="151254" cy="163707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1" name="Retângulo 70">
            <a:extLst>
              <a:ext uri="{FF2B5EF4-FFF2-40B4-BE49-F238E27FC236}">
                <a16:creationId xmlns:a16="http://schemas.microsoft.com/office/drawing/2014/main" id="{5F727189-A6DC-4F44-9296-BD7048328B47}"/>
              </a:ext>
            </a:extLst>
          </p:cNvPr>
          <p:cNvSpPr/>
          <p:nvPr/>
        </p:nvSpPr>
        <p:spPr>
          <a:xfrm>
            <a:off x="7281715" y="11824"/>
            <a:ext cx="1557654" cy="5781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61BA42AD-B96A-E43E-CA18-C1A23555941E}"/>
              </a:ext>
            </a:extLst>
          </p:cNvPr>
          <p:cNvSpPr txBox="1"/>
          <p:nvPr/>
        </p:nvSpPr>
        <p:spPr>
          <a:xfrm>
            <a:off x="1575227" y="1447959"/>
            <a:ext cx="180974" cy="36194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D9F5853A-D361-FDB5-39A9-8FAD22B9644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5897"/>
          <a:stretch/>
        </p:blipFill>
        <p:spPr>
          <a:xfrm>
            <a:off x="445391" y="1659653"/>
            <a:ext cx="4030940" cy="4190034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599717BA-3394-E37E-5C52-C3BF2F12AB1B}"/>
              </a:ext>
            </a:extLst>
          </p:cNvPr>
          <p:cNvSpPr txBox="1"/>
          <p:nvPr/>
        </p:nvSpPr>
        <p:spPr>
          <a:xfrm>
            <a:off x="4605866" y="1980601"/>
            <a:ext cx="410947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endParaRPr lang="pt-BR">
              <a:solidFill>
                <a:srgbClr val="383838"/>
              </a:solidFill>
              <a:highlight>
                <a:srgbClr val="FFFF00"/>
              </a:highlight>
              <a:latin typeface="Arial" panose="020B0604020202020204" pitchFamily="34" charset="0"/>
              <a:cs typeface="Calibri"/>
            </a:endParaRPr>
          </a:p>
          <a:p>
            <a:pPr algn="just"/>
            <a:endParaRPr lang="pt-BR">
              <a:highlight>
                <a:srgbClr val="FFFF00"/>
              </a:highlight>
              <a:cs typeface="Calibri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D1EE7F0F-6159-486D-A7F4-430890C2FA72}"/>
              </a:ext>
            </a:extLst>
          </p:cNvPr>
          <p:cNvSpPr txBox="1"/>
          <p:nvPr/>
        </p:nvSpPr>
        <p:spPr>
          <a:xfrm>
            <a:off x="4523427" y="2374132"/>
            <a:ext cx="4045567" cy="2308324"/>
          </a:xfrm>
          <a:prstGeom prst="rect">
            <a:avLst/>
          </a:prstGeom>
          <a:noFill/>
          <a:ln>
            <a:solidFill>
              <a:schemeClr val="tx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pt-BR"/>
              <a:t>Os desvios padrões das variáveis que estão sendo analisadas nesse artigo estão relativamente razoáveis comparados a suas respectivas medias. </a:t>
            </a:r>
          </a:p>
          <a:p>
            <a:endParaRPr lang="pt-BR"/>
          </a:p>
          <a:p>
            <a:r>
              <a:rPr lang="pt-BR"/>
              <a:t>Isso pode indicar que a média é uma estimativa confiável para ser trabalhada e aplicada aos modelos. </a:t>
            </a: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499A2F4A-B5CF-C03A-3854-F6C63DB558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982" y="-6730"/>
            <a:ext cx="7036334" cy="696685"/>
          </a:xfrm>
        </p:spPr>
        <p:txBody>
          <a:bodyPr/>
          <a:lstStyle/>
          <a:p>
            <a:r>
              <a:rPr lang="pt-BR"/>
              <a:t>ANÁLISE DESCRETIVA</a:t>
            </a:r>
          </a:p>
        </p:txBody>
      </p:sp>
    </p:spTree>
    <p:extLst>
      <p:ext uri="{BB962C8B-B14F-4D97-AF65-F5344CB8AC3E}">
        <p14:creationId xmlns:p14="http://schemas.microsoft.com/office/powerpoint/2010/main" val="3868887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8929"/>
    </mc:Choice>
    <mc:Fallback xmlns="">
      <p:transition spd="slow" advTm="58929"/>
    </mc:Fallback>
  </mc:AlternateContent>
  <p:extLst>
    <p:ext uri="{6950BFC3-D8DA-4A85-94F7-54DA5524770B}">
      <p188:commentRel xmlns:p188="http://schemas.microsoft.com/office/powerpoint/2018/8/main" r:id="rId3"/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A5409732-81B1-AC3D-06FB-1DB40AD93BAC}"/>
              </a:ext>
            </a:extLst>
          </p:cNvPr>
          <p:cNvSpPr/>
          <p:nvPr/>
        </p:nvSpPr>
        <p:spPr>
          <a:xfrm>
            <a:off x="291410" y="1161669"/>
            <a:ext cx="8451984" cy="518600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62"/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E57B4D9F-94D5-454C-8091-AB2768D9FEDA}"/>
              </a:ext>
            </a:extLst>
          </p:cNvPr>
          <p:cNvSpPr/>
          <p:nvPr/>
        </p:nvSpPr>
        <p:spPr>
          <a:xfrm>
            <a:off x="6292084" y="1570338"/>
            <a:ext cx="989631" cy="381718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10319CC2-37C7-438E-A874-5497D2E857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F01539-AC96-4A5E-AF48-5B963BEB75E2}" type="slidenum">
              <a:rPr lang="pt-BR" smtClean="0"/>
              <a:pPr/>
              <a:t>13</a:t>
            </a:fld>
            <a:endParaRPr lang="pt-BR"/>
          </a:p>
        </p:txBody>
      </p:sp>
      <p:grpSp>
        <p:nvGrpSpPr>
          <p:cNvPr id="40" name="Agrupar 39">
            <a:extLst>
              <a:ext uri="{FF2B5EF4-FFF2-40B4-BE49-F238E27FC236}">
                <a16:creationId xmlns:a16="http://schemas.microsoft.com/office/drawing/2014/main" id="{9C7E3419-2041-4D27-8AE2-D062B6A43F3B}"/>
              </a:ext>
            </a:extLst>
          </p:cNvPr>
          <p:cNvGrpSpPr/>
          <p:nvPr/>
        </p:nvGrpSpPr>
        <p:grpSpPr>
          <a:xfrm>
            <a:off x="388947" y="689959"/>
            <a:ext cx="8354447" cy="333319"/>
            <a:chOff x="983573" y="658595"/>
            <a:chExt cx="7889391" cy="335036"/>
          </a:xfrm>
        </p:grpSpPr>
        <p:sp>
          <p:nvSpPr>
            <p:cNvPr id="46" name="Retângulo: Cantos Arredondados 45">
              <a:extLst>
                <a:ext uri="{FF2B5EF4-FFF2-40B4-BE49-F238E27FC236}">
                  <a16:creationId xmlns:a16="http://schemas.microsoft.com/office/drawing/2014/main" id="{35D8C617-32CC-418B-A55F-00215900DB89}"/>
                </a:ext>
              </a:extLst>
            </p:cNvPr>
            <p:cNvSpPr/>
            <p:nvPr/>
          </p:nvSpPr>
          <p:spPr>
            <a:xfrm>
              <a:off x="983573" y="658595"/>
              <a:ext cx="1470946" cy="335035"/>
            </a:xfrm>
            <a:prstGeom prst="round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sz="1100">
                  <a:solidFill>
                    <a:schemeClr val="tx1"/>
                  </a:solidFill>
                  <a:cs typeface="Calibri"/>
                </a:rPr>
                <a:t>Pergunta</a:t>
              </a:r>
            </a:p>
          </p:txBody>
        </p:sp>
        <p:sp>
          <p:nvSpPr>
            <p:cNvPr id="47" name="Retângulo: Cantos Arredondados 46">
              <a:extLst>
                <a:ext uri="{FF2B5EF4-FFF2-40B4-BE49-F238E27FC236}">
                  <a16:creationId xmlns:a16="http://schemas.microsoft.com/office/drawing/2014/main" id="{06DC4238-F215-4D1A-A63D-54EF97A4ABCA}"/>
                </a:ext>
              </a:extLst>
            </p:cNvPr>
            <p:cNvSpPr/>
            <p:nvPr/>
          </p:nvSpPr>
          <p:spPr>
            <a:xfrm>
              <a:off x="2588184" y="658595"/>
              <a:ext cx="1470946" cy="335035"/>
            </a:xfrm>
            <a:prstGeom prst="round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sz="1100">
                  <a:solidFill>
                    <a:schemeClr val="tx1"/>
                  </a:solidFill>
                  <a:cs typeface="Calibri"/>
                </a:rPr>
                <a:t>Modelo Teórico</a:t>
              </a:r>
            </a:p>
          </p:txBody>
        </p:sp>
        <p:sp>
          <p:nvSpPr>
            <p:cNvPr id="49" name="Retângulo: Cantos Arredondados 48">
              <a:extLst>
                <a:ext uri="{FF2B5EF4-FFF2-40B4-BE49-F238E27FC236}">
                  <a16:creationId xmlns:a16="http://schemas.microsoft.com/office/drawing/2014/main" id="{74EC9ECF-C7A6-4CD9-8791-A11804B781C1}"/>
                </a:ext>
              </a:extLst>
            </p:cNvPr>
            <p:cNvSpPr/>
            <p:nvPr/>
          </p:nvSpPr>
          <p:spPr>
            <a:xfrm>
              <a:off x="4192796" y="658596"/>
              <a:ext cx="1470946" cy="335035"/>
            </a:xfrm>
            <a:prstGeom prst="roundRect">
              <a:avLst/>
            </a:prstGeom>
            <a:solidFill>
              <a:srgbClr val="0427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sz="1100">
                  <a:solidFill>
                    <a:schemeClr val="bg1"/>
                  </a:solidFill>
                </a:rPr>
                <a:t>Análise Empírica</a:t>
              </a:r>
            </a:p>
          </p:txBody>
        </p:sp>
        <p:sp>
          <p:nvSpPr>
            <p:cNvPr id="50" name="Retângulo: Cantos Arredondados 49">
              <a:extLst>
                <a:ext uri="{FF2B5EF4-FFF2-40B4-BE49-F238E27FC236}">
                  <a16:creationId xmlns:a16="http://schemas.microsoft.com/office/drawing/2014/main" id="{40F71385-650E-4C7C-96AB-6256F85E6718}"/>
                </a:ext>
              </a:extLst>
            </p:cNvPr>
            <p:cNvSpPr/>
            <p:nvPr/>
          </p:nvSpPr>
          <p:spPr>
            <a:xfrm>
              <a:off x="5797406" y="658595"/>
              <a:ext cx="1470946" cy="335035"/>
            </a:xfrm>
            <a:prstGeom prst="round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sz="1100">
                  <a:solidFill>
                    <a:schemeClr val="tx1"/>
                  </a:solidFill>
                  <a:cs typeface="Calibri"/>
                </a:rPr>
                <a:t>Discussão</a:t>
              </a:r>
            </a:p>
          </p:txBody>
        </p:sp>
        <p:sp>
          <p:nvSpPr>
            <p:cNvPr id="51" name="Retângulo: Cantos Arredondados 50">
              <a:extLst>
                <a:ext uri="{FF2B5EF4-FFF2-40B4-BE49-F238E27FC236}">
                  <a16:creationId xmlns:a16="http://schemas.microsoft.com/office/drawing/2014/main" id="{7389DC17-9C39-4005-B254-E2A34B0BA992}"/>
                </a:ext>
              </a:extLst>
            </p:cNvPr>
            <p:cNvSpPr/>
            <p:nvPr/>
          </p:nvSpPr>
          <p:spPr>
            <a:xfrm>
              <a:off x="7402018" y="658595"/>
              <a:ext cx="1470946" cy="335035"/>
            </a:xfrm>
            <a:prstGeom prst="round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sz="1100">
                  <a:solidFill>
                    <a:schemeClr val="tx1"/>
                  </a:solidFill>
                  <a:cs typeface="Calibri"/>
                </a:rPr>
                <a:t>Recomendações</a:t>
              </a:r>
            </a:p>
          </p:txBody>
        </p:sp>
      </p:grpSp>
      <p:sp>
        <p:nvSpPr>
          <p:cNvPr id="11" name="AutoShape 8" descr="Mapa Do Brasil Clip Art at Clker.com - vector clip art online, royalty free  &amp;amp; public domain">
            <a:extLst>
              <a:ext uri="{FF2B5EF4-FFF2-40B4-BE49-F238E27FC236}">
                <a16:creationId xmlns:a16="http://schemas.microsoft.com/office/drawing/2014/main" id="{CA393D27-39A7-4B09-9C87-03D76A8416E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4" name="Retângulo 63">
            <a:extLst>
              <a:ext uri="{FF2B5EF4-FFF2-40B4-BE49-F238E27FC236}">
                <a16:creationId xmlns:a16="http://schemas.microsoft.com/office/drawing/2014/main" id="{B6FEB7D4-982E-461F-BE5D-9FCC4F3A049A}"/>
              </a:ext>
            </a:extLst>
          </p:cNvPr>
          <p:cNvSpPr/>
          <p:nvPr/>
        </p:nvSpPr>
        <p:spPr>
          <a:xfrm>
            <a:off x="2684890" y="3937844"/>
            <a:ext cx="149371" cy="2243691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0" name="Retângulo 69">
            <a:extLst>
              <a:ext uri="{FF2B5EF4-FFF2-40B4-BE49-F238E27FC236}">
                <a16:creationId xmlns:a16="http://schemas.microsoft.com/office/drawing/2014/main" id="{1481F70F-52F8-47ED-A339-3ED3008E3C2A}"/>
              </a:ext>
            </a:extLst>
          </p:cNvPr>
          <p:cNvSpPr/>
          <p:nvPr/>
        </p:nvSpPr>
        <p:spPr>
          <a:xfrm>
            <a:off x="2683007" y="3528294"/>
            <a:ext cx="151254" cy="163707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1" name="Retângulo 70">
            <a:extLst>
              <a:ext uri="{FF2B5EF4-FFF2-40B4-BE49-F238E27FC236}">
                <a16:creationId xmlns:a16="http://schemas.microsoft.com/office/drawing/2014/main" id="{5F727189-A6DC-4F44-9296-BD7048328B47}"/>
              </a:ext>
            </a:extLst>
          </p:cNvPr>
          <p:cNvSpPr/>
          <p:nvPr/>
        </p:nvSpPr>
        <p:spPr>
          <a:xfrm>
            <a:off x="7281715" y="11824"/>
            <a:ext cx="1557654" cy="5781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61BA42AD-B96A-E43E-CA18-C1A23555941E}"/>
              </a:ext>
            </a:extLst>
          </p:cNvPr>
          <p:cNvSpPr txBox="1"/>
          <p:nvPr/>
        </p:nvSpPr>
        <p:spPr>
          <a:xfrm>
            <a:off x="1575227" y="1447959"/>
            <a:ext cx="180974" cy="36194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pt-BR"/>
          </a:p>
        </p:txBody>
      </p: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E0073BA1-094C-B223-A4F7-772DBB9C8221}"/>
              </a:ext>
            </a:extLst>
          </p:cNvPr>
          <p:cNvCxnSpPr/>
          <p:nvPr/>
        </p:nvCxnSpPr>
        <p:spPr>
          <a:xfrm>
            <a:off x="591516" y="2294822"/>
            <a:ext cx="802800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CaixaDeTexto 37">
                <a:extLst>
                  <a:ext uri="{FF2B5EF4-FFF2-40B4-BE49-F238E27FC236}">
                    <a16:creationId xmlns:a16="http://schemas.microsoft.com/office/drawing/2014/main" id="{99B124DA-D643-FAAB-FEE6-D57AE6B3F0C9}"/>
                  </a:ext>
                </a:extLst>
              </p:cNvPr>
              <p:cNvSpPr txBox="1"/>
              <p:nvPr/>
            </p:nvSpPr>
            <p:spPr>
              <a:xfrm>
                <a:off x="678874" y="2423466"/>
                <a:ext cx="8091051" cy="188641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pt-BR" sz="1600" b="1" i="1" smtClean="0">
                        <a:latin typeface="Cambria Math" panose="02040503050406030204" pitchFamily="18" charset="0"/>
                      </a:rPr>
                      <m:t>𝑪𝒓𝒊𝒎</m:t>
                    </m:r>
                    <m:sSubSup>
                      <m:sSubSupPr>
                        <m:ctrlPr>
                          <a:rPr lang="pt-BR" sz="1600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BR" sz="1600" b="1" i="1" smtClean="0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pt-BR" sz="1600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pt-BR" sz="1600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pt-BR" sz="1600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  <m:sup>
                        <m:r>
                          <a:rPr lang="pt-BR" sz="1600" b="1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pt-BR" sz="16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pt-BR" sz="1600" b="0" i="1">
                    <a:latin typeface="Cambria Math" panose="02040503050406030204" pitchFamily="18" charset="0"/>
                  </a:rPr>
                  <a:t> </a:t>
                </a:r>
              </a:p>
              <a:p>
                <a:endParaRPr lang="pt-BR" sz="1600"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pt-BR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𝐶𝑒𝑟𝑡𝑎𝑖𝑛𝑡</m:t>
                    </m:r>
                    <m:sSub>
                      <m:sSubPr>
                        <m:ctrlPr>
                          <a:rPr lang="pt-BR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pt-BR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pt-BR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pt-BR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pt-BR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pt-B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pt-BR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pt-BR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pt-B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𝑆𝑒𝑣𝑒𝑟𝑖𝑡</m:t>
                    </m:r>
                    <m:sSub>
                      <m:sSubPr>
                        <m:ctrlPr>
                          <a:rPr lang="pt-BR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pt-BR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pt-BR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pt-BR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pt-BR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pt-B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pt-BR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pt-BR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pt-B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𝐶𝑒𝑙𝑒𝑟𝑖𝑡</m:t>
                    </m:r>
                    <m:sSub>
                      <m:sSubPr>
                        <m:ctrlPr>
                          <a:rPr lang="pt-BR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pt-BR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pt-BR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pt-BR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pt-BR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pt-BR" sz="1600" b="0" i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  <a:p>
                <a:endParaRPr lang="pt-BR" sz="1600" b="0" i="1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pt-BR" sz="1600" i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pt-BR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pt-B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𝑌𝑜𝑢𝑡</m:t>
                    </m:r>
                    <m:sSub>
                      <m:sSubPr>
                        <m:ctrlPr>
                          <a:rPr lang="pt-BR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pt-BR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pt-BR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pt-BR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pt-B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pt-BR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pt-BR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sub>
                    </m:sSub>
                    <m:r>
                      <a:rPr lang="pt-B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r>
                      <a:rPr lang="pt-B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25</m:t>
                    </m:r>
                    <m:r>
                      <a:rPr lang="pt-B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𝐸𝑎𝑟𝑛𝑖𝑛𝑔</m:t>
                    </m:r>
                    <m:sSub>
                      <m:sSubPr>
                        <m:ctrlPr>
                          <a:rPr lang="pt-BR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pt-BR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pt-BR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pt-BR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pt-B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pt-BR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pt-BR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</m:t>
                        </m:r>
                      </m:sub>
                    </m:sSub>
                    <m:r>
                      <a:rPr lang="pt-B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𝑃𝑜𝑝𝑢𝑙𝑎𝑡𝑖𝑜𝑛𝐷𝑒𝑛𝑠𝑖𝑡</m:t>
                    </m:r>
                    <m:sSub>
                      <m:sSubPr>
                        <m:ctrlPr>
                          <a:rPr lang="pt-BR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pt-BR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pt-BR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pt-BR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pt-B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+1998</m:t>
                    </m:r>
                    <m:r>
                      <a:rPr lang="pt-B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𝐷𝑢𝑚𝑚𝑦</m:t>
                    </m:r>
                  </m:oMath>
                </a14:m>
                <a:endParaRPr lang="pt-BR" sz="1600" b="0" i="1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pt-BR" sz="1600" b="0" i="1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pt-B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pt-BR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pt-BR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pt-B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pt-BR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pt-BR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pt-B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pt-BR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pt-BR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pt-BR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pt-BR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pt-BR" sz="2400"/>
                  <a:t> </a:t>
                </a:r>
              </a:p>
            </p:txBody>
          </p:sp>
        </mc:Choice>
        <mc:Fallback xmlns="">
          <p:sp>
            <p:nvSpPr>
              <p:cNvPr id="38" name="CaixaDeTexto 37">
                <a:extLst>
                  <a:ext uri="{FF2B5EF4-FFF2-40B4-BE49-F238E27FC236}">
                    <a16:creationId xmlns:a16="http://schemas.microsoft.com/office/drawing/2014/main" id="{99B124DA-D643-FAAB-FEE6-D57AE6B3F0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874" y="2423466"/>
                <a:ext cx="8091051" cy="1886414"/>
              </a:xfrm>
              <a:prstGeom prst="rect">
                <a:avLst/>
              </a:prstGeom>
              <a:blipFill>
                <a:blip r:embed="rId4"/>
                <a:stretch>
                  <a:fillRect l="-11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CaixaDeTexto 38">
            <a:extLst>
              <a:ext uri="{FF2B5EF4-FFF2-40B4-BE49-F238E27FC236}">
                <a16:creationId xmlns:a16="http://schemas.microsoft.com/office/drawing/2014/main" id="{34366EF8-378B-3C98-F90C-A54513521B93}"/>
              </a:ext>
            </a:extLst>
          </p:cNvPr>
          <p:cNvSpPr txBox="1"/>
          <p:nvPr/>
        </p:nvSpPr>
        <p:spPr>
          <a:xfrm>
            <a:off x="400606" y="5884593"/>
            <a:ext cx="381455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/>
              <a:t>* Taxa de criminalidade por 1000 pessoas.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75DB441D-5247-68AB-4D0C-D879ABB0144E}"/>
              </a:ext>
            </a:extLst>
          </p:cNvPr>
          <p:cNvSpPr txBox="1"/>
          <p:nvPr/>
        </p:nvSpPr>
        <p:spPr>
          <a:xfrm>
            <a:off x="2851917" y="1443157"/>
            <a:ext cx="4097523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3200" b="1">
                <a:cs typeface="Calibri"/>
              </a:rPr>
              <a:t>Modelo econométrico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AD146449-E0D1-ABC1-FADF-6A6180D1FFED}"/>
              </a:ext>
            </a:extLst>
          </p:cNvPr>
          <p:cNvSpPr txBox="1"/>
          <p:nvPr/>
        </p:nvSpPr>
        <p:spPr>
          <a:xfrm>
            <a:off x="387740" y="6050730"/>
            <a:ext cx="639915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/>
              <a:t>** Para que o modelo possa ser estimado, assume-se </a:t>
            </a:r>
            <a:r>
              <a:rPr lang="pt-BR" sz="1100" err="1"/>
              <a:t>exogeneidade</a:t>
            </a:r>
            <a:r>
              <a:rPr lang="pt-BR" sz="1100"/>
              <a:t> estrita e ausência de correlação serial.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7D582EB5-0F09-3AC8-28B1-88B8B6D49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982" y="-6730"/>
            <a:ext cx="7036334" cy="696685"/>
          </a:xfrm>
        </p:spPr>
        <p:txBody>
          <a:bodyPr/>
          <a:lstStyle/>
          <a:p>
            <a:r>
              <a:rPr lang="pt-BR"/>
              <a:t>MODELO</a:t>
            </a:r>
          </a:p>
        </p:txBody>
      </p:sp>
    </p:spTree>
    <p:extLst>
      <p:ext uri="{BB962C8B-B14F-4D97-AF65-F5344CB8AC3E}">
        <p14:creationId xmlns:p14="http://schemas.microsoft.com/office/powerpoint/2010/main" val="4180279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8929"/>
    </mc:Choice>
    <mc:Fallback xmlns="">
      <p:transition spd="slow" advTm="58929"/>
    </mc:Fallback>
  </mc:AlternateContent>
  <p:extLst>
    <p:ext uri="{6950BFC3-D8DA-4A85-94F7-54DA5524770B}">
      <p188:commentRel xmlns:p188="http://schemas.microsoft.com/office/powerpoint/2018/8/main" r:id="rId3"/>
    </p:ext>
  </p:extLs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ângulo 13">
            <a:extLst>
              <a:ext uri="{FF2B5EF4-FFF2-40B4-BE49-F238E27FC236}">
                <a16:creationId xmlns:a16="http://schemas.microsoft.com/office/drawing/2014/main" id="{35049652-05D4-5FF9-D19F-EFC32207569B}"/>
              </a:ext>
            </a:extLst>
          </p:cNvPr>
          <p:cNvSpPr/>
          <p:nvPr/>
        </p:nvSpPr>
        <p:spPr>
          <a:xfrm>
            <a:off x="291410" y="1161669"/>
            <a:ext cx="8451984" cy="518600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62"/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E57B4D9F-94D5-454C-8091-AB2768D9FEDA}"/>
              </a:ext>
            </a:extLst>
          </p:cNvPr>
          <p:cNvSpPr/>
          <p:nvPr/>
        </p:nvSpPr>
        <p:spPr>
          <a:xfrm>
            <a:off x="6292084" y="1570338"/>
            <a:ext cx="989631" cy="381718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10319CC2-37C7-438E-A874-5497D2E857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F01539-AC96-4A5E-AF48-5B963BEB75E2}" type="slidenum">
              <a:rPr lang="pt-BR" smtClean="0"/>
              <a:pPr/>
              <a:t>14</a:t>
            </a:fld>
            <a:endParaRPr lang="pt-BR"/>
          </a:p>
        </p:txBody>
      </p:sp>
      <p:grpSp>
        <p:nvGrpSpPr>
          <p:cNvPr id="40" name="Agrupar 39">
            <a:extLst>
              <a:ext uri="{FF2B5EF4-FFF2-40B4-BE49-F238E27FC236}">
                <a16:creationId xmlns:a16="http://schemas.microsoft.com/office/drawing/2014/main" id="{9C7E3419-2041-4D27-8AE2-D062B6A43F3B}"/>
              </a:ext>
            </a:extLst>
          </p:cNvPr>
          <p:cNvGrpSpPr/>
          <p:nvPr/>
        </p:nvGrpSpPr>
        <p:grpSpPr>
          <a:xfrm>
            <a:off x="388947" y="689959"/>
            <a:ext cx="8354447" cy="333319"/>
            <a:chOff x="983573" y="658595"/>
            <a:chExt cx="7889391" cy="335036"/>
          </a:xfrm>
        </p:grpSpPr>
        <p:sp>
          <p:nvSpPr>
            <p:cNvPr id="46" name="Retângulo: Cantos Arredondados 45">
              <a:extLst>
                <a:ext uri="{FF2B5EF4-FFF2-40B4-BE49-F238E27FC236}">
                  <a16:creationId xmlns:a16="http://schemas.microsoft.com/office/drawing/2014/main" id="{35D8C617-32CC-418B-A55F-00215900DB89}"/>
                </a:ext>
              </a:extLst>
            </p:cNvPr>
            <p:cNvSpPr/>
            <p:nvPr/>
          </p:nvSpPr>
          <p:spPr>
            <a:xfrm>
              <a:off x="983573" y="658595"/>
              <a:ext cx="1470946" cy="335035"/>
            </a:xfrm>
            <a:prstGeom prst="round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sz="1100">
                  <a:solidFill>
                    <a:schemeClr val="tx1"/>
                  </a:solidFill>
                  <a:cs typeface="Calibri"/>
                </a:rPr>
                <a:t>Pergunta</a:t>
              </a:r>
            </a:p>
          </p:txBody>
        </p:sp>
        <p:sp>
          <p:nvSpPr>
            <p:cNvPr id="47" name="Retângulo: Cantos Arredondados 46">
              <a:extLst>
                <a:ext uri="{FF2B5EF4-FFF2-40B4-BE49-F238E27FC236}">
                  <a16:creationId xmlns:a16="http://schemas.microsoft.com/office/drawing/2014/main" id="{06DC4238-F215-4D1A-A63D-54EF97A4ABCA}"/>
                </a:ext>
              </a:extLst>
            </p:cNvPr>
            <p:cNvSpPr/>
            <p:nvPr/>
          </p:nvSpPr>
          <p:spPr>
            <a:xfrm>
              <a:off x="2588184" y="658595"/>
              <a:ext cx="1470946" cy="335035"/>
            </a:xfrm>
            <a:prstGeom prst="round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sz="1100">
                  <a:solidFill>
                    <a:schemeClr val="tx1"/>
                  </a:solidFill>
                  <a:cs typeface="Calibri"/>
                </a:rPr>
                <a:t>Modelo Teórico</a:t>
              </a:r>
            </a:p>
          </p:txBody>
        </p:sp>
        <p:sp>
          <p:nvSpPr>
            <p:cNvPr id="49" name="Retângulo: Cantos Arredondados 48">
              <a:extLst>
                <a:ext uri="{FF2B5EF4-FFF2-40B4-BE49-F238E27FC236}">
                  <a16:creationId xmlns:a16="http://schemas.microsoft.com/office/drawing/2014/main" id="{74EC9ECF-C7A6-4CD9-8791-A11804B781C1}"/>
                </a:ext>
              </a:extLst>
            </p:cNvPr>
            <p:cNvSpPr/>
            <p:nvPr/>
          </p:nvSpPr>
          <p:spPr>
            <a:xfrm>
              <a:off x="4192796" y="658596"/>
              <a:ext cx="1470946" cy="335035"/>
            </a:xfrm>
            <a:prstGeom prst="roundRect">
              <a:avLst/>
            </a:prstGeom>
            <a:solidFill>
              <a:srgbClr val="0427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sz="1100">
                  <a:solidFill>
                    <a:schemeClr val="bg1"/>
                  </a:solidFill>
                </a:rPr>
                <a:t>Análise Empírica</a:t>
              </a:r>
            </a:p>
          </p:txBody>
        </p:sp>
        <p:sp>
          <p:nvSpPr>
            <p:cNvPr id="50" name="Retângulo: Cantos Arredondados 49">
              <a:extLst>
                <a:ext uri="{FF2B5EF4-FFF2-40B4-BE49-F238E27FC236}">
                  <a16:creationId xmlns:a16="http://schemas.microsoft.com/office/drawing/2014/main" id="{40F71385-650E-4C7C-96AB-6256F85E6718}"/>
                </a:ext>
              </a:extLst>
            </p:cNvPr>
            <p:cNvSpPr/>
            <p:nvPr/>
          </p:nvSpPr>
          <p:spPr>
            <a:xfrm>
              <a:off x="5797406" y="658595"/>
              <a:ext cx="1470946" cy="335035"/>
            </a:xfrm>
            <a:prstGeom prst="round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sz="1100">
                  <a:solidFill>
                    <a:schemeClr val="tx1"/>
                  </a:solidFill>
                  <a:cs typeface="Calibri"/>
                </a:rPr>
                <a:t>Discussão</a:t>
              </a:r>
            </a:p>
          </p:txBody>
        </p:sp>
        <p:sp>
          <p:nvSpPr>
            <p:cNvPr id="51" name="Retângulo: Cantos Arredondados 50">
              <a:extLst>
                <a:ext uri="{FF2B5EF4-FFF2-40B4-BE49-F238E27FC236}">
                  <a16:creationId xmlns:a16="http://schemas.microsoft.com/office/drawing/2014/main" id="{7389DC17-9C39-4005-B254-E2A34B0BA992}"/>
                </a:ext>
              </a:extLst>
            </p:cNvPr>
            <p:cNvSpPr/>
            <p:nvPr/>
          </p:nvSpPr>
          <p:spPr>
            <a:xfrm>
              <a:off x="7402018" y="658595"/>
              <a:ext cx="1470946" cy="335035"/>
            </a:xfrm>
            <a:prstGeom prst="round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sz="1100">
                  <a:solidFill>
                    <a:schemeClr val="tx1"/>
                  </a:solidFill>
                  <a:cs typeface="Calibri"/>
                </a:rPr>
                <a:t>Recomendações</a:t>
              </a:r>
            </a:p>
          </p:txBody>
        </p:sp>
      </p:grpSp>
      <p:sp>
        <p:nvSpPr>
          <p:cNvPr id="11" name="AutoShape 8" descr="Mapa Do Brasil Clip Art at Clker.com - vector clip art online, royalty free  &amp;amp; public domain">
            <a:extLst>
              <a:ext uri="{FF2B5EF4-FFF2-40B4-BE49-F238E27FC236}">
                <a16:creationId xmlns:a16="http://schemas.microsoft.com/office/drawing/2014/main" id="{CA393D27-39A7-4B09-9C87-03D76A8416E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4" name="Retângulo 63">
            <a:extLst>
              <a:ext uri="{FF2B5EF4-FFF2-40B4-BE49-F238E27FC236}">
                <a16:creationId xmlns:a16="http://schemas.microsoft.com/office/drawing/2014/main" id="{B6FEB7D4-982E-461F-BE5D-9FCC4F3A049A}"/>
              </a:ext>
            </a:extLst>
          </p:cNvPr>
          <p:cNvSpPr/>
          <p:nvPr/>
        </p:nvSpPr>
        <p:spPr>
          <a:xfrm>
            <a:off x="2684890" y="3937844"/>
            <a:ext cx="149371" cy="2243691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0" name="Retângulo 69">
            <a:extLst>
              <a:ext uri="{FF2B5EF4-FFF2-40B4-BE49-F238E27FC236}">
                <a16:creationId xmlns:a16="http://schemas.microsoft.com/office/drawing/2014/main" id="{1481F70F-52F8-47ED-A339-3ED3008E3C2A}"/>
              </a:ext>
            </a:extLst>
          </p:cNvPr>
          <p:cNvSpPr/>
          <p:nvPr/>
        </p:nvSpPr>
        <p:spPr>
          <a:xfrm>
            <a:off x="2683007" y="3528294"/>
            <a:ext cx="151254" cy="163707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1" name="Retângulo 70">
            <a:extLst>
              <a:ext uri="{FF2B5EF4-FFF2-40B4-BE49-F238E27FC236}">
                <a16:creationId xmlns:a16="http://schemas.microsoft.com/office/drawing/2014/main" id="{5F727189-A6DC-4F44-9296-BD7048328B47}"/>
              </a:ext>
            </a:extLst>
          </p:cNvPr>
          <p:cNvSpPr/>
          <p:nvPr/>
        </p:nvSpPr>
        <p:spPr>
          <a:xfrm>
            <a:off x="7281715" y="11824"/>
            <a:ext cx="1557654" cy="5781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61BA42AD-B96A-E43E-CA18-C1A23555941E}"/>
              </a:ext>
            </a:extLst>
          </p:cNvPr>
          <p:cNvSpPr txBox="1"/>
          <p:nvPr/>
        </p:nvSpPr>
        <p:spPr>
          <a:xfrm>
            <a:off x="1575227" y="1447959"/>
            <a:ext cx="180974" cy="36194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3CF02774-4CA5-EB8C-D28B-2F71E434FE86}"/>
              </a:ext>
            </a:extLst>
          </p:cNvPr>
          <p:cNvSpPr txBox="1"/>
          <p:nvPr/>
        </p:nvSpPr>
        <p:spPr>
          <a:xfrm>
            <a:off x="2517409" y="1345845"/>
            <a:ext cx="4097523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3200" b="1">
                <a:cs typeface="Calibri"/>
              </a:rPr>
              <a:t>Celeridade no Modelo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ixaDeTexto 3">
                <a:extLst>
                  <a:ext uri="{FF2B5EF4-FFF2-40B4-BE49-F238E27FC236}">
                    <a16:creationId xmlns:a16="http://schemas.microsoft.com/office/drawing/2014/main" id="{5630128C-377C-5F9A-AF67-EAC4E1FC6AEB}"/>
                  </a:ext>
                </a:extLst>
              </p:cNvPr>
              <p:cNvSpPr txBox="1"/>
              <p:nvPr/>
            </p:nvSpPr>
            <p:spPr>
              <a:xfrm>
                <a:off x="552171" y="2099824"/>
                <a:ext cx="8028000" cy="14452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900" b="1" i="1" smtClean="0">
                          <a:latin typeface="Cambria Math" panose="02040503050406030204" pitchFamily="18" charset="0"/>
                        </a:rPr>
                        <m:t>𝑪𝒓𝒊𝒎</m:t>
                      </m:r>
                      <m:sSub>
                        <m:sSubPr>
                          <m:ctrlPr>
                            <a:rPr lang="pt-BR" sz="9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900" b="1" i="1" smtClean="0"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b>
                          <m:r>
                            <a:rPr lang="pt-BR" sz="9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pt-BR" sz="900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9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pt-BR" sz="9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9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pt-BR" sz="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9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𝐶𝑒𝑟𝑡𝑎𝑖𝑛𝑡</m:t>
                      </m:r>
                      <m:sSub>
                        <m:sSubPr>
                          <m:ctrlPr>
                            <a:rPr lang="pt-BR" sz="9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pt-BR" sz="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pt-BR" sz="9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9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pt-BR" sz="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sz="9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𝑆𝑒𝑣𝑒𝑟𝑖𝑡</m:t>
                      </m:r>
                      <m:sSub>
                        <m:sSubPr>
                          <m:ctrlPr>
                            <a:rPr lang="pt-BR" sz="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pt-BR" sz="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pt-BR" sz="9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9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pt-B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pt-BR" sz="9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𝐶𝑒𝑙𝑒𝑟𝑖𝑡</m:t>
                      </m:r>
                      <m:sSub>
                        <m:sSubPr>
                          <m:ctrlPr>
                            <a:rPr lang="pt-B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pt-B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pt-BR" sz="9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9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9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pt-BR" sz="9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pt-BR" sz="9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𝑌𝑜𝑢𝑡</m:t>
                      </m:r>
                      <m:sSub>
                        <m:sSubPr>
                          <m:ctrlPr>
                            <a:rPr lang="pt-BR" sz="9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9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pt-BR" sz="9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9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9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pt-BR" sz="9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9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9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pt-BR" sz="9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pt-BR" sz="9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  <m:r>
                        <a:rPr lang="pt-BR" sz="9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25</m:t>
                      </m:r>
                      <m:r>
                        <a:rPr lang="pt-BR" sz="9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𝐸𝑎𝑟𝑛𝑖𝑛𝑔</m:t>
                      </m:r>
                      <m:sSub>
                        <m:sSubPr>
                          <m:ctrlPr>
                            <a:rPr lang="pt-BR" sz="9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9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pt-BR" sz="9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9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9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pt-BR" sz="9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9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9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pt-BR" sz="9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r>
                        <a:rPr lang="pt-BR" sz="9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𝑃𝑜𝑝𝑢𝑙𝑎𝑡𝑖𝑜𝑛𝐷𝑒𝑛𝑠𝑖𝑡</m:t>
                      </m:r>
                      <m:sSub>
                        <m:sSubPr>
                          <m:ctrlPr>
                            <a:rPr lang="pt-BR" sz="9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9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pt-BR" sz="9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9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9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pt-BR" sz="9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+1998</m:t>
                      </m:r>
                      <m:r>
                        <a:rPr lang="pt-BR" sz="9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𝐷𝑢𝑚𝑚𝑦</m:t>
                      </m:r>
                      <m:r>
                        <a:rPr lang="pt-BR" sz="9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9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9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pt-BR" sz="9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pt-BR" sz="9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9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9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pt-BR" sz="9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sz="9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9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9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pt-BR" sz="9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9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9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pt-BR" sz="1100"/>
              </a:p>
            </p:txBody>
          </p:sp>
        </mc:Choice>
        <mc:Fallback xmlns="">
          <p:sp>
            <p:nvSpPr>
              <p:cNvPr id="4" name="CaixaDeTexto 3">
                <a:extLst>
                  <a:ext uri="{FF2B5EF4-FFF2-40B4-BE49-F238E27FC236}">
                    <a16:creationId xmlns:a16="http://schemas.microsoft.com/office/drawing/2014/main" id="{5630128C-377C-5F9A-AF67-EAC4E1FC6A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171" y="2099824"/>
                <a:ext cx="8028000" cy="144527"/>
              </a:xfrm>
              <a:prstGeom prst="rect">
                <a:avLst/>
              </a:prstGeom>
              <a:blipFill>
                <a:blip r:embed="rId3"/>
                <a:stretch>
                  <a:fillRect t="-4167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E0073BA1-094C-B223-A4F7-772DBB9C8221}"/>
              </a:ext>
            </a:extLst>
          </p:cNvPr>
          <p:cNvCxnSpPr/>
          <p:nvPr/>
        </p:nvCxnSpPr>
        <p:spPr>
          <a:xfrm>
            <a:off x="591516" y="2294822"/>
            <a:ext cx="802800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ECAB0EFA-5FFD-DBB8-5FAA-7C2D43113D8A}"/>
              </a:ext>
            </a:extLst>
          </p:cNvPr>
          <p:cNvSpPr txBox="1"/>
          <p:nvPr/>
        </p:nvSpPr>
        <p:spPr>
          <a:xfrm>
            <a:off x="1114684" y="2826037"/>
            <a:ext cx="693793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b="1">
                <a:cs typeface="Calibri"/>
              </a:rPr>
              <a:t>CELERIDADE</a:t>
            </a:r>
            <a:r>
              <a:rPr lang="pt-BR" sz="2000">
                <a:cs typeface="Calibri"/>
              </a:rPr>
              <a:t> DE PUNIÇÃO: Medida que se resume ao tempo em liberdade do convicto entre a apreensão e a sentença</a:t>
            </a:r>
          </a:p>
          <a:p>
            <a:r>
              <a:rPr lang="pt-BR" sz="2000">
                <a:cs typeface="Calibri"/>
              </a:rPr>
              <a:t> </a:t>
            </a:r>
            <a:endParaRPr lang="pt-BR" sz="2000"/>
          </a:p>
        </p:txBody>
      </p:sp>
      <p:sp>
        <p:nvSpPr>
          <p:cNvPr id="10" name="Rectangle 12">
            <a:extLst>
              <a:ext uri="{FF2B5EF4-FFF2-40B4-BE49-F238E27FC236}">
                <a16:creationId xmlns:a16="http://schemas.microsoft.com/office/drawing/2014/main" id="{9EA6CCA8-A6E6-F3F8-AE30-8FE08721ADD3}"/>
              </a:ext>
            </a:extLst>
          </p:cNvPr>
          <p:cNvSpPr/>
          <p:nvPr/>
        </p:nvSpPr>
        <p:spPr>
          <a:xfrm>
            <a:off x="904211" y="4237260"/>
            <a:ext cx="7060356" cy="1447651"/>
          </a:xfrm>
          <a:prstGeom prst="rect">
            <a:avLst/>
          </a:prstGeom>
          <a:solidFill>
            <a:srgbClr val="FFFFFF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Retângulo: Cantos Arredondados 18">
            <a:extLst>
              <a:ext uri="{FF2B5EF4-FFF2-40B4-BE49-F238E27FC236}">
                <a16:creationId xmlns:a16="http://schemas.microsoft.com/office/drawing/2014/main" id="{D3A35825-2F8E-EE46-70E1-0B6B330D1D0E}"/>
              </a:ext>
            </a:extLst>
          </p:cNvPr>
          <p:cNvSpPr/>
          <p:nvPr/>
        </p:nvSpPr>
        <p:spPr>
          <a:xfrm>
            <a:off x="2630717" y="4031963"/>
            <a:ext cx="3870908" cy="1211346"/>
          </a:xfrm>
          <a:prstGeom prst="roundRect">
            <a:avLst/>
          </a:prstGeom>
          <a:solidFill>
            <a:srgbClr val="042764">
              <a:alpha val="1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2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aixaDeTexto 20">
                <a:extLst>
                  <a:ext uri="{FF2B5EF4-FFF2-40B4-BE49-F238E27FC236}">
                    <a16:creationId xmlns:a16="http://schemas.microsoft.com/office/drawing/2014/main" id="{59D43993-ACB4-E25C-1C69-FAD07016BCA6}"/>
                  </a:ext>
                </a:extLst>
              </p:cNvPr>
              <p:cNvSpPr txBox="1"/>
              <p:nvPr/>
            </p:nvSpPr>
            <p:spPr>
              <a:xfrm>
                <a:off x="2746202" y="4203497"/>
                <a:ext cx="3519166" cy="85581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𝐶𝑒𝑙𝑒𝑟𝑖𝑡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sSub>
                            <m:sSub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𝑠𝑒𝑛𝑡𝑒𝑛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ç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pt-B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pt-B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pt-BR" b="0" i="1">
                  <a:latin typeface="Cambria Math" panose="02040503050406030204" pitchFamily="18" charset="0"/>
                </a:endParaRPr>
              </a:p>
              <a:p>
                <a:endParaRPr lang="pt-BR" b="0" i="1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pt-B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𝑚𝑜𝑚𝑒𝑛𝑡𝑜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𝑑𝑎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𝑎𝑝𝑟𝑒𝑒𝑛𝑠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ã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𝑜</m:t>
                      </m:r>
                    </m:oMath>
                  </m:oMathPara>
                </a14:m>
                <a:endParaRPr lang="pt-BR"/>
              </a:p>
            </p:txBody>
          </p:sp>
        </mc:Choice>
        <mc:Fallback xmlns="">
          <p:sp>
            <p:nvSpPr>
              <p:cNvPr id="21" name="CaixaDeTexto 20">
                <a:extLst>
                  <a:ext uri="{FF2B5EF4-FFF2-40B4-BE49-F238E27FC236}">
                    <a16:creationId xmlns:a16="http://schemas.microsoft.com/office/drawing/2014/main" id="{59D43993-ACB4-E25C-1C69-FAD07016BC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6202" y="4203497"/>
                <a:ext cx="3519166" cy="855812"/>
              </a:xfrm>
              <a:prstGeom prst="rect">
                <a:avLst/>
              </a:prstGeom>
              <a:blipFill>
                <a:blip r:embed="rId4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ítulo 1">
            <a:extLst>
              <a:ext uri="{FF2B5EF4-FFF2-40B4-BE49-F238E27FC236}">
                <a16:creationId xmlns:a16="http://schemas.microsoft.com/office/drawing/2014/main" id="{9267F6E5-7EE4-5576-E62B-09026D5193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982" y="-6730"/>
            <a:ext cx="7036334" cy="696685"/>
          </a:xfrm>
        </p:spPr>
        <p:txBody>
          <a:bodyPr/>
          <a:lstStyle/>
          <a:p>
            <a:r>
              <a:rPr lang="pt-BR"/>
              <a:t>MODELO</a:t>
            </a:r>
          </a:p>
        </p:txBody>
      </p:sp>
    </p:spTree>
    <p:extLst>
      <p:ext uri="{BB962C8B-B14F-4D97-AF65-F5344CB8AC3E}">
        <p14:creationId xmlns:p14="http://schemas.microsoft.com/office/powerpoint/2010/main" val="2387463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8929"/>
    </mc:Choice>
    <mc:Fallback xmlns="">
      <p:transition spd="slow" advTm="58929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ângulo 13">
            <a:extLst>
              <a:ext uri="{FF2B5EF4-FFF2-40B4-BE49-F238E27FC236}">
                <a16:creationId xmlns:a16="http://schemas.microsoft.com/office/drawing/2014/main" id="{35049652-05D4-5FF9-D19F-EFC32207569B}"/>
              </a:ext>
            </a:extLst>
          </p:cNvPr>
          <p:cNvSpPr/>
          <p:nvPr/>
        </p:nvSpPr>
        <p:spPr>
          <a:xfrm>
            <a:off x="291410" y="1161669"/>
            <a:ext cx="8451984" cy="518600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62"/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E57B4D9F-94D5-454C-8091-AB2768D9FEDA}"/>
              </a:ext>
            </a:extLst>
          </p:cNvPr>
          <p:cNvSpPr/>
          <p:nvPr/>
        </p:nvSpPr>
        <p:spPr>
          <a:xfrm>
            <a:off x="6292084" y="1570338"/>
            <a:ext cx="989631" cy="381718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10319CC2-37C7-438E-A874-5497D2E857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F01539-AC96-4A5E-AF48-5B963BEB75E2}" type="slidenum">
              <a:rPr lang="pt-BR" smtClean="0"/>
              <a:pPr/>
              <a:t>15</a:t>
            </a:fld>
            <a:endParaRPr lang="pt-BR"/>
          </a:p>
        </p:txBody>
      </p:sp>
      <p:grpSp>
        <p:nvGrpSpPr>
          <p:cNvPr id="40" name="Agrupar 39">
            <a:extLst>
              <a:ext uri="{FF2B5EF4-FFF2-40B4-BE49-F238E27FC236}">
                <a16:creationId xmlns:a16="http://schemas.microsoft.com/office/drawing/2014/main" id="{9C7E3419-2041-4D27-8AE2-D062B6A43F3B}"/>
              </a:ext>
            </a:extLst>
          </p:cNvPr>
          <p:cNvGrpSpPr/>
          <p:nvPr/>
        </p:nvGrpSpPr>
        <p:grpSpPr>
          <a:xfrm>
            <a:off x="388947" y="689959"/>
            <a:ext cx="8354447" cy="333319"/>
            <a:chOff x="983573" y="658595"/>
            <a:chExt cx="7889391" cy="335036"/>
          </a:xfrm>
        </p:grpSpPr>
        <p:sp>
          <p:nvSpPr>
            <p:cNvPr id="46" name="Retângulo: Cantos Arredondados 45">
              <a:extLst>
                <a:ext uri="{FF2B5EF4-FFF2-40B4-BE49-F238E27FC236}">
                  <a16:creationId xmlns:a16="http://schemas.microsoft.com/office/drawing/2014/main" id="{35D8C617-32CC-418B-A55F-00215900DB89}"/>
                </a:ext>
              </a:extLst>
            </p:cNvPr>
            <p:cNvSpPr/>
            <p:nvPr/>
          </p:nvSpPr>
          <p:spPr>
            <a:xfrm>
              <a:off x="983573" y="658595"/>
              <a:ext cx="1470946" cy="335035"/>
            </a:xfrm>
            <a:prstGeom prst="round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sz="1100">
                  <a:solidFill>
                    <a:schemeClr val="tx1"/>
                  </a:solidFill>
                  <a:cs typeface="Calibri"/>
                </a:rPr>
                <a:t>Pergunta</a:t>
              </a:r>
            </a:p>
          </p:txBody>
        </p:sp>
        <p:sp>
          <p:nvSpPr>
            <p:cNvPr id="47" name="Retângulo: Cantos Arredondados 46">
              <a:extLst>
                <a:ext uri="{FF2B5EF4-FFF2-40B4-BE49-F238E27FC236}">
                  <a16:creationId xmlns:a16="http://schemas.microsoft.com/office/drawing/2014/main" id="{06DC4238-F215-4D1A-A63D-54EF97A4ABCA}"/>
                </a:ext>
              </a:extLst>
            </p:cNvPr>
            <p:cNvSpPr/>
            <p:nvPr/>
          </p:nvSpPr>
          <p:spPr>
            <a:xfrm>
              <a:off x="2588184" y="658595"/>
              <a:ext cx="1470946" cy="335035"/>
            </a:xfrm>
            <a:prstGeom prst="round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sz="1100">
                  <a:solidFill>
                    <a:schemeClr val="tx1"/>
                  </a:solidFill>
                  <a:cs typeface="Calibri"/>
                </a:rPr>
                <a:t>Modelo Teórico</a:t>
              </a:r>
            </a:p>
          </p:txBody>
        </p:sp>
        <p:sp>
          <p:nvSpPr>
            <p:cNvPr id="49" name="Retângulo: Cantos Arredondados 48">
              <a:extLst>
                <a:ext uri="{FF2B5EF4-FFF2-40B4-BE49-F238E27FC236}">
                  <a16:creationId xmlns:a16="http://schemas.microsoft.com/office/drawing/2014/main" id="{74EC9ECF-C7A6-4CD9-8791-A11804B781C1}"/>
                </a:ext>
              </a:extLst>
            </p:cNvPr>
            <p:cNvSpPr/>
            <p:nvPr/>
          </p:nvSpPr>
          <p:spPr>
            <a:xfrm>
              <a:off x="4192796" y="658596"/>
              <a:ext cx="1470946" cy="335035"/>
            </a:xfrm>
            <a:prstGeom prst="roundRect">
              <a:avLst/>
            </a:prstGeom>
            <a:solidFill>
              <a:srgbClr val="0427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sz="1100">
                  <a:solidFill>
                    <a:schemeClr val="bg1"/>
                  </a:solidFill>
                </a:rPr>
                <a:t>Análise Empírica</a:t>
              </a:r>
            </a:p>
          </p:txBody>
        </p:sp>
        <p:sp>
          <p:nvSpPr>
            <p:cNvPr id="50" name="Retângulo: Cantos Arredondados 49">
              <a:extLst>
                <a:ext uri="{FF2B5EF4-FFF2-40B4-BE49-F238E27FC236}">
                  <a16:creationId xmlns:a16="http://schemas.microsoft.com/office/drawing/2014/main" id="{40F71385-650E-4C7C-96AB-6256F85E6718}"/>
                </a:ext>
              </a:extLst>
            </p:cNvPr>
            <p:cNvSpPr/>
            <p:nvPr/>
          </p:nvSpPr>
          <p:spPr>
            <a:xfrm>
              <a:off x="5797406" y="658595"/>
              <a:ext cx="1470946" cy="335035"/>
            </a:xfrm>
            <a:prstGeom prst="round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sz="1100">
                  <a:solidFill>
                    <a:schemeClr val="tx1"/>
                  </a:solidFill>
                  <a:cs typeface="Calibri"/>
                </a:rPr>
                <a:t>Discussão</a:t>
              </a:r>
            </a:p>
          </p:txBody>
        </p:sp>
        <p:sp>
          <p:nvSpPr>
            <p:cNvPr id="51" name="Retângulo: Cantos Arredondados 50">
              <a:extLst>
                <a:ext uri="{FF2B5EF4-FFF2-40B4-BE49-F238E27FC236}">
                  <a16:creationId xmlns:a16="http://schemas.microsoft.com/office/drawing/2014/main" id="{7389DC17-9C39-4005-B254-E2A34B0BA992}"/>
                </a:ext>
              </a:extLst>
            </p:cNvPr>
            <p:cNvSpPr/>
            <p:nvPr/>
          </p:nvSpPr>
          <p:spPr>
            <a:xfrm>
              <a:off x="7402018" y="658595"/>
              <a:ext cx="1470946" cy="335035"/>
            </a:xfrm>
            <a:prstGeom prst="round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sz="1100">
                  <a:solidFill>
                    <a:schemeClr val="tx1"/>
                  </a:solidFill>
                  <a:cs typeface="Calibri"/>
                </a:rPr>
                <a:t>Recomendações</a:t>
              </a:r>
            </a:p>
          </p:txBody>
        </p:sp>
      </p:grpSp>
      <p:sp>
        <p:nvSpPr>
          <p:cNvPr id="11" name="AutoShape 8" descr="Mapa Do Brasil Clip Art at Clker.com - vector clip art online, royalty free  &amp;amp; public domain">
            <a:extLst>
              <a:ext uri="{FF2B5EF4-FFF2-40B4-BE49-F238E27FC236}">
                <a16:creationId xmlns:a16="http://schemas.microsoft.com/office/drawing/2014/main" id="{CA393D27-39A7-4B09-9C87-03D76A8416E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4" name="Retângulo 63">
            <a:extLst>
              <a:ext uri="{FF2B5EF4-FFF2-40B4-BE49-F238E27FC236}">
                <a16:creationId xmlns:a16="http://schemas.microsoft.com/office/drawing/2014/main" id="{B6FEB7D4-982E-461F-BE5D-9FCC4F3A049A}"/>
              </a:ext>
            </a:extLst>
          </p:cNvPr>
          <p:cNvSpPr/>
          <p:nvPr/>
        </p:nvSpPr>
        <p:spPr>
          <a:xfrm>
            <a:off x="2684890" y="3937844"/>
            <a:ext cx="149371" cy="2243691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0" name="Retângulo 69">
            <a:extLst>
              <a:ext uri="{FF2B5EF4-FFF2-40B4-BE49-F238E27FC236}">
                <a16:creationId xmlns:a16="http://schemas.microsoft.com/office/drawing/2014/main" id="{1481F70F-52F8-47ED-A339-3ED3008E3C2A}"/>
              </a:ext>
            </a:extLst>
          </p:cNvPr>
          <p:cNvSpPr/>
          <p:nvPr/>
        </p:nvSpPr>
        <p:spPr>
          <a:xfrm>
            <a:off x="2683007" y="3528294"/>
            <a:ext cx="151254" cy="163707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1" name="Retângulo 70">
            <a:extLst>
              <a:ext uri="{FF2B5EF4-FFF2-40B4-BE49-F238E27FC236}">
                <a16:creationId xmlns:a16="http://schemas.microsoft.com/office/drawing/2014/main" id="{5F727189-A6DC-4F44-9296-BD7048328B47}"/>
              </a:ext>
            </a:extLst>
          </p:cNvPr>
          <p:cNvSpPr/>
          <p:nvPr/>
        </p:nvSpPr>
        <p:spPr>
          <a:xfrm>
            <a:off x="7281715" y="11824"/>
            <a:ext cx="1557654" cy="5781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61BA42AD-B96A-E43E-CA18-C1A23555941E}"/>
              </a:ext>
            </a:extLst>
          </p:cNvPr>
          <p:cNvSpPr txBox="1"/>
          <p:nvPr/>
        </p:nvSpPr>
        <p:spPr>
          <a:xfrm>
            <a:off x="1575227" y="1447959"/>
            <a:ext cx="180974" cy="36194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3CF02774-4CA5-EB8C-D28B-2F71E434FE86}"/>
              </a:ext>
            </a:extLst>
          </p:cNvPr>
          <p:cNvSpPr txBox="1"/>
          <p:nvPr/>
        </p:nvSpPr>
        <p:spPr>
          <a:xfrm>
            <a:off x="2517409" y="1468809"/>
            <a:ext cx="4097523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3200" b="1">
                <a:cs typeface="Calibri"/>
              </a:rPr>
              <a:t>CONTROLES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ixaDeTexto 3">
                <a:extLst>
                  <a:ext uri="{FF2B5EF4-FFF2-40B4-BE49-F238E27FC236}">
                    <a16:creationId xmlns:a16="http://schemas.microsoft.com/office/drawing/2014/main" id="{5630128C-377C-5F9A-AF67-EAC4E1FC6AEB}"/>
                  </a:ext>
                </a:extLst>
              </p:cNvPr>
              <p:cNvSpPr txBox="1"/>
              <p:nvPr/>
            </p:nvSpPr>
            <p:spPr>
              <a:xfrm>
                <a:off x="552171" y="2099824"/>
                <a:ext cx="8028000" cy="14452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900" b="1" i="1" smtClean="0">
                          <a:latin typeface="Cambria Math" panose="02040503050406030204" pitchFamily="18" charset="0"/>
                        </a:rPr>
                        <m:t>𝑪𝒓𝒊𝒎</m:t>
                      </m:r>
                      <m:sSub>
                        <m:sSubPr>
                          <m:ctrlPr>
                            <a:rPr lang="pt-BR" sz="9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900" b="1" i="1" smtClean="0"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b>
                          <m:r>
                            <a:rPr lang="pt-BR" sz="9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pt-BR" sz="900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9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pt-BR" sz="9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9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pt-BR" sz="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9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𝐶𝑒𝑟𝑡𝑎𝑖𝑛𝑡</m:t>
                      </m:r>
                      <m:sSub>
                        <m:sSubPr>
                          <m:ctrlPr>
                            <a:rPr lang="pt-BR" sz="9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pt-BR" sz="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pt-BR" sz="9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9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pt-BR" sz="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sz="9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𝑆𝑒𝑣𝑒𝑟𝑖𝑡</m:t>
                      </m:r>
                      <m:sSub>
                        <m:sSubPr>
                          <m:ctrlPr>
                            <a:rPr lang="pt-BR" sz="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pt-BR" sz="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pt-BR" sz="9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9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pt-BR" sz="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pt-BR" sz="9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𝐶𝑒𝑙𝑒𝑟𝑖𝑡</m:t>
                      </m:r>
                      <m:sSub>
                        <m:sSubPr>
                          <m:ctrlPr>
                            <a:rPr lang="pt-BR" sz="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pt-BR" sz="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pt-BR" sz="9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9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pt-B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pt-BR" sz="9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𝑌𝑜𝑢𝑡</m:t>
                      </m:r>
                      <m:sSub>
                        <m:sSubPr>
                          <m:ctrlPr>
                            <a:rPr lang="pt-B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pt-B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pt-BR" sz="9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9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pt-B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pt-BR" sz="9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  <m:r>
                        <a:rPr lang="pt-BR" sz="9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25</m:t>
                      </m:r>
                      <m:r>
                        <a:rPr lang="pt-BR" sz="9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𝐸𝑎𝑟𝑛𝑖𝑛𝑔</m:t>
                      </m:r>
                      <m:sSub>
                        <m:sSubPr>
                          <m:ctrlPr>
                            <a:rPr lang="pt-B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pt-B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pt-BR" sz="9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9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pt-B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r>
                        <a:rPr lang="pt-BR" sz="9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𝑃𝑜𝑝𝑢𝑙𝑎𝑡𝑖𝑜𝑛𝐷𝑒𝑛𝑠𝑖𝑡</m:t>
                      </m:r>
                      <m:sSub>
                        <m:sSubPr>
                          <m:ctrlPr>
                            <a:rPr lang="pt-B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pt-B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pt-BR" sz="9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+1998</m:t>
                      </m:r>
                      <m:r>
                        <a:rPr lang="pt-BR" sz="9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𝐷𝑢𝑚𝑚𝑦</m:t>
                      </m:r>
                      <m:r>
                        <a:rPr lang="pt-BR" sz="9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9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9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pt-BR" sz="9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pt-BR" sz="9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9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9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pt-BR" sz="9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sz="9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9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9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pt-BR" sz="9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9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9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pt-BR" sz="1100"/>
              </a:p>
            </p:txBody>
          </p:sp>
        </mc:Choice>
        <mc:Fallback xmlns="">
          <p:sp>
            <p:nvSpPr>
              <p:cNvPr id="4" name="CaixaDeTexto 3">
                <a:extLst>
                  <a:ext uri="{FF2B5EF4-FFF2-40B4-BE49-F238E27FC236}">
                    <a16:creationId xmlns:a16="http://schemas.microsoft.com/office/drawing/2014/main" id="{5630128C-377C-5F9A-AF67-EAC4E1FC6A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171" y="2099824"/>
                <a:ext cx="8028000" cy="144527"/>
              </a:xfrm>
              <a:prstGeom prst="rect">
                <a:avLst/>
              </a:prstGeom>
              <a:blipFill>
                <a:blip r:embed="rId3"/>
                <a:stretch>
                  <a:fillRect t="-4167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E0073BA1-094C-B223-A4F7-772DBB9C8221}"/>
              </a:ext>
            </a:extLst>
          </p:cNvPr>
          <p:cNvCxnSpPr/>
          <p:nvPr/>
        </p:nvCxnSpPr>
        <p:spPr>
          <a:xfrm>
            <a:off x="591516" y="2294822"/>
            <a:ext cx="802800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1A6B8989-9B29-48DD-D476-E8CDD2C9EB61}"/>
              </a:ext>
            </a:extLst>
          </p:cNvPr>
          <p:cNvGrpSpPr/>
          <p:nvPr/>
        </p:nvGrpSpPr>
        <p:grpSpPr>
          <a:xfrm>
            <a:off x="756267" y="3134355"/>
            <a:ext cx="7326665" cy="1629559"/>
            <a:chOff x="1096924" y="4625358"/>
            <a:chExt cx="7308633" cy="1863254"/>
          </a:xfrm>
        </p:grpSpPr>
        <p:sp>
          <p:nvSpPr>
            <p:cNvPr id="7" name="CaixaDeTexto 6">
              <a:extLst>
                <a:ext uri="{FF2B5EF4-FFF2-40B4-BE49-F238E27FC236}">
                  <a16:creationId xmlns:a16="http://schemas.microsoft.com/office/drawing/2014/main" id="{D69332AC-ED98-A946-6B8B-E86FBC6553F8}"/>
                </a:ext>
              </a:extLst>
            </p:cNvPr>
            <p:cNvSpPr txBox="1"/>
            <p:nvPr/>
          </p:nvSpPr>
          <p:spPr>
            <a:xfrm>
              <a:off x="1114683" y="4625358"/>
              <a:ext cx="7155109" cy="95017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600">
                  <a:cs typeface="Calibri"/>
                </a:rPr>
                <a:t>1.     </a:t>
              </a:r>
              <a:r>
                <a:rPr lang="pt-BR" sz="1600" b="1" i="1">
                  <a:cs typeface="Calibri"/>
                </a:rPr>
                <a:t>“Youth”</a:t>
              </a:r>
              <a:r>
                <a:rPr lang="pt-BR" sz="1600">
                  <a:cs typeface="Calibri"/>
                </a:rPr>
                <a:t>: Medida que integra ao modelo a proporção da população jovem entre 15 e 24 anos de idade.</a:t>
              </a:r>
            </a:p>
            <a:p>
              <a:endParaRPr lang="pt-BR" sz="1600"/>
            </a:p>
          </p:txBody>
        </p:sp>
        <p:sp>
          <p:nvSpPr>
            <p:cNvPr id="8" name="CaixaDeTexto 7">
              <a:extLst>
                <a:ext uri="{FF2B5EF4-FFF2-40B4-BE49-F238E27FC236}">
                  <a16:creationId xmlns:a16="http://schemas.microsoft.com/office/drawing/2014/main" id="{63D795EA-CC23-94E5-9A78-DC82A419CE34}"/>
                </a:ext>
              </a:extLst>
            </p:cNvPr>
            <p:cNvSpPr txBox="1"/>
            <p:nvPr/>
          </p:nvSpPr>
          <p:spPr>
            <a:xfrm>
              <a:off x="1096924" y="5336784"/>
              <a:ext cx="7155109" cy="38710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600">
                  <a:cs typeface="Calibri"/>
                </a:rPr>
                <a:t>2.     </a:t>
              </a:r>
              <a:r>
                <a:rPr lang="pt-BR" sz="1600" b="1" i="1">
                  <a:cs typeface="Calibri"/>
                </a:rPr>
                <a:t>“Q25Earnings”</a:t>
              </a:r>
              <a:r>
                <a:rPr lang="pt-BR" sz="1600">
                  <a:cs typeface="Calibri"/>
                </a:rPr>
                <a:t>: Medida que integra ao modelo.</a:t>
              </a:r>
              <a:endParaRPr lang="pt-BR" sz="1600"/>
            </a:p>
          </p:txBody>
        </p:sp>
        <p:sp>
          <p:nvSpPr>
            <p:cNvPr id="13" name="CaixaDeTexto 12">
              <a:extLst>
                <a:ext uri="{FF2B5EF4-FFF2-40B4-BE49-F238E27FC236}">
                  <a16:creationId xmlns:a16="http://schemas.microsoft.com/office/drawing/2014/main" id="{23147BF2-35F9-6447-68DC-F0C26AEA38AC}"/>
                </a:ext>
              </a:extLst>
            </p:cNvPr>
            <p:cNvSpPr txBox="1"/>
            <p:nvPr/>
          </p:nvSpPr>
          <p:spPr>
            <a:xfrm>
              <a:off x="1109771" y="5819974"/>
              <a:ext cx="7295786" cy="66863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600">
                  <a:cs typeface="Calibri"/>
                </a:rPr>
                <a:t>3.     </a:t>
              </a:r>
              <a:r>
                <a:rPr lang="pt-BR" sz="1600" b="1" i="1">
                  <a:cs typeface="Calibri"/>
                </a:rPr>
                <a:t>“</a:t>
              </a:r>
              <a:r>
                <a:rPr lang="pt-BR" sz="1600" b="1" i="1" err="1">
                  <a:cs typeface="Calibri"/>
                </a:rPr>
                <a:t>PopulationDensity</a:t>
              </a:r>
              <a:r>
                <a:rPr lang="pt-BR" sz="1600" b="1" i="1">
                  <a:cs typeface="Calibri"/>
                </a:rPr>
                <a:t>”</a:t>
              </a:r>
              <a:r>
                <a:rPr lang="pt-BR" sz="1600">
                  <a:cs typeface="Calibri"/>
                </a:rPr>
                <a:t>: Medida que integra ao modelo a densidade populacional de cada PFA (área de cobertura policial).</a:t>
              </a:r>
              <a:endParaRPr lang="pt-BR" sz="1600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D553156C-B88A-178D-B795-CDF09E26F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982" y="-6730"/>
            <a:ext cx="7036334" cy="696685"/>
          </a:xfrm>
        </p:spPr>
        <p:txBody>
          <a:bodyPr/>
          <a:lstStyle/>
          <a:p>
            <a:r>
              <a:rPr lang="pt-BR"/>
              <a:t>MODELO</a:t>
            </a:r>
          </a:p>
        </p:txBody>
      </p:sp>
    </p:spTree>
    <p:extLst>
      <p:ext uri="{BB962C8B-B14F-4D97-AF65-F5344CB8AC3E}">
        <p14:creationId xmlns:p14="http://schemas.microsoft.com/office/powerpoint/2010/main" val="2196124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8929"/>
    </mc:Choice>
    <mc:Fallback xmlns="">
      <p:transition spd="slow" advTm="58929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ângulo 13">
            <a:extLst>
              <a:ext uri="{FF2B5EF4-FFF2-40B4-BE49-F238E27FC236}">
                <a16:creationId xmlns:a16="http://schemas.microsoft.com/office/drawing/2014/main" id="{35049652-05D4-5FF9-D19F-EFC32207569B}"/>
              </a:ext>
            </a:extLst>
          </p:cNvPr>
          <p:cNvSpPr/>
          <p:nvPr/>
        </p:nvSpPr>
        <p:spPr>
          <a:xfrm>
            <a:off x="291410" y="1161669"/>
            <a:ext cx="8451984" cy="518600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62"/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E57B4D9F-94D5-454C-8091-AB2768D9FEDA}"/>
              </a:ext>
            </a:extLst>
          </p:cNvPr>
          <p:cNvSpPr/>
          <p:nvPr/>
        </p:nvSpPr>
        <p:spPr>
          <a:xfrm>
            <a:off x="6292084" y="1570338"/>
            <a:ext cx="989631" cy="381718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10319CC2-37C7-438E-A874-5497D2E857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F01539-AC96-4A5E-AF48-5B963BEB75E2}" type="slidenum">
              <a:rPr lang="pt-BR" smtClean="0"/>
              <a:pPr/>
              <a:t>16</a:t>
            </a:fld>
            <a:endParaRPr lang="pt-BR"/>
          </a:p>
        </p:txBody>
      </p:sp>
      <p:grpSp>
        <p:nvGrpSpPr>
          <p:cNvPr id="40" name="Agrupar 39">
            <a:extLst>
              <a:ext uri="{FF2B5EF4-FFF2-40B4-BE49-F238E27FC236}">
                <a16:creationId xmlns:a16="http://schemas.microsoft.com/office/drawing/2014/main" id="{9C7E3419-2041-4D27-8AE2-D062B6A43F3B}"/>
              </a:ext>
            </a:extLst>
          </p:cNvPr>
          <p:cNvGrpSpPr/>
          <p:nvPr/>
        </p:nvGrpSpPr>
        <p:grpSpPr>
          <a:xfrm>
            <a:off x="388947" y="689959"/>
            <a:ext cx="8354447" cy="333319"/>
            <a:chOff x="983573" y="658595"/>
            <a:chExt cx="7889391" cy="335036"/>
          </a:xfrm>
        </p:grpSpPr>
        <p:sp>
          <p:nvSpPr>
            <p:cNvPr id="46" name="Retângulo: Cantos Arredondados 45">
              <a:extLst>
                <a:ext uri="{FF2B5EF4-FFF2-40B4-BE49-F238E27FC236}">
                  <a16:creationId xmlns:a16="http://schemas.microsoft.com/office/drawing/2014/main" id="{35D8C617-32CC-418B-A55F-00215900DB89}"/>
                </a:ext>
              </a:extLst>
            </p:cNvPr>
            <p:cNvSpPr/>
            <p:nvPr/>
          </p:nvSpPr>
          <p:spPr>
            <a:xfrm>
              <a:off x="983573" y="658595"/>
              <a:ext cx="1470946" cy="335035"/>
            </a:xfrm>
            <a:prstGeom prst="round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sz="1100">
                  <a:solidFill>
                    <a:schemeClr val="tx1"/>
                  </a:solidFill>
                  <a:cs typeface="Calibri"/>
                </a:rPr>
                <a:t>Pergunta</a:t>
              </a:r>
            </a:p>
          </p:txBody>
        </p:sp>
        <p:sp>
          <p:nvSpPr>
            <p:cNvPr id="47" name="Retângulo: Cantos Arredondados 46">
              <a:extLst>
                <a:ext uri="{FF2B5EF4-FFF2-40B4-BE49-F238E27FC236}">
                  <a16:creationId xmlns:a16="http://schemas.microsoft.com/office/drawing/2014/main" id="{06DC4238-F215-4D1A-A63D-54EF97A4ABCA}"/>
                </a:ext>
              </a:extLst>
            </p:cNvPr>
            <p:cNvSpPr/>
            <p:nvPr/>
          </p:nvSpPr>
          <p:spPr>
            <a:xfrm>
              <a:off x="2588184" y="658595"/>
              <a:ext cx="1470946" cy="335035"/>
            </a:xfrm>
            <a:prstGeom prst="round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sz="1100">
                  <a:solidFill>
                    <a:schemeClr val="tx1"/>
                  </a:solidFill>
                  <a:cs typeface="Calibri"/>
                </a:rPr>
                <a:t>Modelo Teórico</a:t>
              </a:r>
            </a:p>
          </p:txBody>
        </p:sp>
        <p:sp>
          <p:nvSpPr>
            <p:cNvPr id="49" name="Retângulo: Cantos Arredondados 48">
              <a:extLst>
                <a:ext uri="{FF2B5EF4-FFF2-40B4-BE49-F238E27FC236}">
                  <a16:creationId xmlns:a16="http://schemas.microsoft.com/office/drawing/2014/main" id="{74EC9ECF-C7A6-4CD9-8791-A11804B781C1}"/>
                </a:ext>
              </a:extLst>
            </p:cNvPr>
            <p:cNvSpPr/>
            <p:nvPr/>
          </p:nvSpPr>
          <p:spPr>
            <a:xfrm>
              <a:off x="4192796" y="658596"/>
              <a:ext cx="1470946" cy="335035"/>
            </a:xfrm>
            <a:prstGeom prst="roundRect">
              <a:avLst/>
            </a:prstGeom>
            <a:solidFill>
              <a:srgbClr val="0427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sz="1100">
                  <a:solidFill>
                    <a:schemeClr val="bg1"/>
                  </a:solidFill>
                </a:rPr>
                <a:t>Análise Empírica</a:t>
              </a:r>
            </a:p>
          </p:txBody>
        </p:sp>
        <p:sp>
          <p:nvSpPr>
            <p:cNvPr id="50" name="Retângulo: Cantos Arredondados 49">
              <a:extLst>
                <a:ext uri="{FF2B5EF4-FFF2-40B4-BE49-F238E27FC236}">
                  <a16:creationId xmlns:a16="http://schemas.microsoft.com/office/drawing/2014/main" id="{40F71385-650E-4C7C-96AB-6256F85E6718}"/>
                </a:ext>
              </a:extLst>
            </p:cNvPr>
            <p:cNvSpPr/>
            <p:nvPr/>
          </p:nvSpPr>
          <p:spPr>
            <a:xfrm>
              <a:off x="5797406" y="658595"/>
              <a:ext cx="1470946" cy="335035"/>
            </a:xfrm>
            <a:prstGeom prst="round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sz="1100">
                  <a:solidFill>
                    <a:schemeClr val="tx1"/>
                  </a:solidFill>
                  <a:cs typeface="Calibri"/>
                </a:rPr>
                <a:t>Discussão</a:t>
              </a:r>
            </a:p>
          </p:txBody>
        </p:sp>
        <p:sp>
          <p:nvSpPr>
            <p:cNvPr id="51" name="Retângulo: Cantos Arredondados 50">
              <a:extLst>
                <a:ext uri="{FF2B5EF4-FFF2-40B4-BE49-F238E27FC236}">
                  <a16:creationId xmlns:a16="http://schemas.microsoft.com/office/drawing/2014/main" id="{7389DC17-9C39-4005-B254-E2A34B0BA992}"/>
                </a:ext>
              </a:extLst>
            </p:cNvPr>
            <p:cNvSpPr/>
            <p:nvPr/>
          </p:nvSpPr>
          <p:spPr>
            <a:xfrm>
              <a:off x="7402018" y="658595"/>
              <a:ext cx="1470946" cy="335035"/>
            </a:xfrm>
            <a:prstGeom prst="round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sz="1100">
                  <a:solidFill>
                    <a:schemeClr val="tx1"/>
                  </a:solidFill>
                  <a:cs typeface="Calibri"/>
                </a:rPr>
                <a:t>Recomendações</a:t>
              </a:r>
            </a:p>
          </p:txBody>
        </p:sp>
      </p:grpSp>
      <p:sp>
        <p:nvSpPr>
          <p:cNvPr id="11" name="AutoShape 8" descr="Mapa Do Brasil Clip Art at Clker.com - vector clip art online, royalty free  &amp;amp; public domain">
            <a:extLst>
              <a:ext uri="{FF2B5EF4-FFF2-40B4-BE49-F238E27FC236}">
                <a16:creationId xmlns:a16="http://schemas.microsoft.com/office/drawing/2014/main" id="{CA393D27-39A7-4B09-9C87-03D76A8416E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4" name="Retângulo 63">
            <a:extLst>
              <a:ext uri="{FF2B5EF4-FFF2-40B4-BE49-F238E27FC236}">
                <a16:creationId xmlns:a16="http://schemas.microsoft.com/office/drawing/2014/main" id="{B6FEB7D4-982E-461F-BE5D-9FCC4F3A049A}"/>
              </a:ext>
            </a:extLst>
          </p:cNvPr>
          <p:cNvSpPr/>
          <p:nvPr/>
        </p:nvSpPr>
        <p:spPr>
          <a:xfrm>
            <a:off x="2684890" y="3937844"/>
            <a:ext cx="149371" cy="2243691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0" name="Retângulo 69">
            <a:extLst>
              <a:ext uri="{FF2B5EF4-FFF2-40B4-BE49-F238E27FC236}">
                <a16:creationId xmlns:a16="http://schemas.microsoft.com/office/drawing/2014/main" id="{1481F70F-52F8-47ED-A339-3ED3008E3C2A}"/>
              </a:ext>
            </a:extLst>
          </p:cNvPr>
          <p:cNvSpPr/>
          <p:nvPr/>
        </p:nvSpPr>
        <p:spPr>
          <a:xfrm>
            <a:off x="2683007" y="3528294"/>
            <a:ext cx="151254" cy="163707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1" name="Retângulo 70">
            <a:extLst>
              <a:ext uri="{FF2B5EF4-FFF2-40B4-BE49-F238E27FC236}">
                <a16:creationId xmlns:a16="http://schemas.microsoft.com/office/drawing/2014/main" id="{5F727189-A6DC-4F44-9296-BD7048328B47}"/>
              </a:ext>
            </a:extLst>
          </p:cNvPr>
          <p:cNvSpPr/>
          <p:nvPr/>
        </p:nvSpPr>
        <p:spPr>
          <a:xfrm>
            <a:off x="7281715" y="11824"/>
            <a:ext cx="1557654" cy="5781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61BA42AD-B96A-E43E-CA18-C1A23555941E}"/>
              </a:ext>
            </a:extLst>
          </p:cNvPr>
          <p:cNvSpPr txBox="1"/>
          <p:nvPr/>
        </p:nvSpPr>
        <p:spPr>
          <a:xfrm>
            <a:off x="1575227" y="1447959"/>
            <a:ext cx="180974" cy="36194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3CF02774-4CA5-EB8C-D28B-2F71E434FE86}"/>
              </a:ext>
            </a:extLst>
          </p:cNvPr>
          <p:cNvSpPr txBox="1"/>
          <p:nvPr/>
        </p:nvSpPr>
        <p:spPr>
          <a:xfrm>
            <a:off x="2517409" y="1468809"/>
            <a:ext cx="4097523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3200" b="1">
                <a:cs typeface="Calibri"/>
              </a:rPr>
              <a:t>CONTROLES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aixaDeTexto 3">
                <a:extLst>
                  <a:ext uri="{FF2B5EF4-FFF2-40B4-BE49-F238E27FC236}">
                    <a16:creationId xmlns:a16="http://schemas.microsoft.com/office/drawing/2014/main" id="{5630128C-377C-5F9A-AF67-EAC4E1FC6AEB}"/>
                  </a:ext>
                </a:extLst>
              </p:cNvPr>
              <p:cNvSpPr txBox="1"/>
              <p:nvPr/>
            </p:nvSpPr>
            <p:spPr>
              <a:xfrm>
                <a:off x="552171" y="2099824"/>
                <a:ext cx="8028000" cy="14452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900" b="1" i="1" smtClean="0">
                          <a:latin typeface="Cambria Math" panose="02040503050406030204" pitchFamily="18" charset="0"/>
                        </a:rPr>
                        <m:t>𝑪𝒓𝒊𝒎</m:t>
                      </m:r>
                      <m:sSub>
                        <m:sSubPr>
                          <m:ctrlPr>
                            <a:rPr lang="pt-BR" sz="9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900" b="1" i="1" smtClean="0"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b>
                          <m:r>
                            <a:rPr lang="pt-BR" sz="9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pt-BR" sz="900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9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pt-BR" sz="9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9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pt-BR" sz="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9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𝐶𝑒𝑟𝑡𝑎𝑖𝑛𝑡</m:t>
                      </m:r>
                      <m:sSub>
                        <m:sSubPr>
                          <m:ctrlPr>
                            <a:rPr lang="pt-BR" sz="9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pt-BR" sz="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pt-BR" sz="9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9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pt-BR" sz="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sz="9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𝑆𝑒𝑣𝑒𝑟𝑖𝑡</m:t>
                      </m:r>
                      <m:sSub>
                        <m:sSubPr>
                          <m:ctrlPr>
                            <a:rPr lang="pt-BR" sz="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pt-BR" sz="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pt-BR" sz="9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9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pt-BR" sz="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pt-BR" sz="9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𝐶𝑒𝑙𝑒𝑟𝑖𝑡</m:t>
                      </m:r>
                      <m:sSub>
                        <m:sSubPr>
                          <m:ctrlPr>
                            <a:rPr lang="pt-BR" sz="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pt-BR" sz="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pt-BR" sz="9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9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pt-BR" sz="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pt-BR" sz="9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𝑌𝑜𝑢𝑡</m:t>
                      </m:r>
                      <m:sSub>
                        <m:sSubPr>
                          <m:ctrlPr>
                            <a:rPr lang="pt-BR" sz="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pt-BR" sz="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pt-BR" sz="9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9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pt-BR" sz="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pt-BR" sz="9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  <m:r>
                        <a:rPr lang="pt-BR" sz="9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25</m:t>
                      </m:r>
                      <m:r>
                        <a:rPr lang="pt-BR" sz="9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𝐸𝑎𝑟𝑛𝑖𝑛𝑔</m:t>
                      </m:r>
                      <m:sSub>
                        <m:sSubPr>
                          <m:ctrlPr>
                            <a:rPr lang="pt-BR" sz="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pt-BR" sz="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pt-BR" sz="9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9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pt-BR" sz="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r>
                        <a:rPr lang="pt-BR" sz="9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𝑃𝑜𝑝𝑢𝑙𝑎𝑡𝑖𝑜𝑛𝐷𝑒𝑛𝑠𝑖𝑡</m:t>
                      </m:r>
                      <m:sSub>
                        <m:sSubPr>
                          <m:ctrlPr>
                            <a:rPr lang="pt-BR" sz="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pt-BR" sz="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pt-BR" sz="9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pt-BR" sz="9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1998</m:t>
                      </m:r>
                      <m:r>
                        <a:rPr lang="pt-BR" sz="9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𝐷𝑢𝑚𝑚𝑦</m:t>
                      </m:r>
                      <m:r>
                        <a:rPr lang="pt-BR" sz="9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pt-B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pt-BR" sz="9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pt-B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sz="9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pt-B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pt-BR" sz="1100"/>
              </a:p>
            </p:txBody>
          </p:sp>
        </mc:Choice>
        <mc:Fallback>
          <p:sp>
            <p:nvSpPr>
              <p:cNvPr id="4" name="CaixaDeTexto 3">
                <a:extLst>
                  <a:ext uri="{FF2B5EF4-FFF2-40B4-BE49-F238E27FC236}">
                    <a16:creationId xmlns:a16="http://schemas.microsoft.com/office/drawing/2014/main" id="{5630128C-377C-5F9A-AF67-EAC4E1FC6A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171" y="2099824"/>
                <a:ext cx="8028000" cy="144527"/>
              </a:xfrm>
              <a:prstGeom prst="rect">
                <a:avLst/>
              </a:prstGeom>
              <a:blipFill>
                <a:blip r:embed="rId3"/>
                <a:stretch>
                  <a:fillRect t="-4167" b="-3333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E0073BA1-094C-B223-A4F7-772DBB9C8221}"/>
              </a:ext>
            </a:extLst>
          </p:cNvPr>
          <p:cNvCxnSpPr/>
          <p:nvPr/>
        </p:nvCxnSpPr>
        <p:spPr>
          <a:xfrm>
            <a:off x="591516" y="2294822"/>
            <a:ext cx="802800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1A6B8989-9B29-48DD-D476-E8CDD2C9EB61}"/>
              </a:ext>
            </a:extLst>
          </p:cNvPr>
          <p:cNvGrpSpPr/>
          <p:nvPr/>
        </p:nvGrpSpPr>
        <p:grpSpPr>
          <a:xfrm>
            <a:off x="756267" y="3134357"/>
            <a:ext cx="7326665" cy="1855775"/>
            <a:chOff x="1096924" y="4625358"/>
            <a:chExt cx="7308633" cy="2121911"/>
          </a:xfrm>
        </p:grpSpPr>
        <p:sp>
          <p:nvSpPr>
            <p:cNvPr id="7" name="CaixaDeTexto 6">
              <a:extLst>
                <a:ext uri="{FF2B5EF4-FFF2-40B4-BE49-F238E27FC236}">
                  <a16:creationId xmlns:a16="http://schemas.microsoft.com/office/drawing/2014/main" id="{D69332AC-ED98-A946-6B8B-E86FBC6553F8}"/>
                </a:ext>
              </a:extLst>
            </p:cNvPr>
            <p:cNvSpPr txBox="1"/>
            <p:nvPr/>
          </p:nvSpPr>
          <p:spPr>
            <a:xfrm>
              <a:off x="1114683" y="4625358"/>
              <a:ext cx="7155109" cy="95017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600">
                  <a:cs typeface="Calibri"/>
                </a:rPr>
                <a:t>4.     </a:t>
              </a:r>
              <a:r>
                <a:rPr lang="pt-BR" sz="1600" b="1" i="1">
                  <a:cs typeface="Calibri"/>
                </a:rPr>
                <a:t>“1998dummie”</a:t>
              </a:r>
              <a:r>
                <a:rPr lang="pt-BR" sz="1600">
                  <a:cs typeface="Calibri"/>
                </a:rPr>
                <a:t>: Variável que compensa pela mudança na forma de contagem do crime.</a:t>
              </a:r>
            </a:p>
            <a:p>
              <a:endParaRPr lang="pt-BR" sz="160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" name="CaixaDeTexto 7">
                  <a:extLst>
                    <a:ext uri="{FF2B5EF4-FFF2-40B4-BE49-F238E27FC236}">
                      <a16:creationId xmlns:a16="http://schemas.microsoft.com/office/drawing/2014/main" id="{63D795EA-CC23-94E5-9A78-DC82A419CE34}"/>
                    </a:ext>
                  </a:extLst>
                </p:cNvPr>
                <p:cNvSpPr txBox="1"/>
                <p:nvPr/>
              </p:nvSpPr>
              <p:spPr>
                <a:xfrm>
                  <a:off x="1096924" y="5336784"/>
                  <a:ext cx="7155109" cy="38710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pt-BR" sz="1600">
                      <a:cs typeface="Calibri"/>
                    </a:rPr>
                    <a:t>5.     </a:t>
                  </a:r>
                  <a:r>
                    <a:rPr lang="pt-BR" sz="1600" b="1" i="1">
                      <a:cs typeface="Calibri"/>
                    </a:rPr>
                    <a:t>“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pt-BR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</m:ctrlPr>
                        </m:sSubPr>
                        <m:e>
                          <m:r>
                            <a:rPr lang="pt-BR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𝜹</m:t>
                          </m:r>
                        </m:e>
                        <m:sub>
                          <m:r>
                            <a:rPr lang="pt-BR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𝒕</m:t>
                          </m:r>
                        </m:sub>
                      </m:sSub>
                    </m:oMath>
                  </a14:m>
                  <a:r>
                    <a:rPr lang="pt-BR" sz="1600">
                      <a:cs typeface="Calibri"/>
                      <a:sym typeface="Wingdings" panose="05000000000000000000" pitchFamily="2" charset="2"/>
                    </a:rPr>
                    <a:t> </a:t>
                  </a:r>
                  <a:r>
                    <a:rPr lang="pt-BR" sz="1600" b="1" i="1">
                      <a:cs typeface="Calibri"/>
                    </a:rPr>
                    <a:t>”</a:t>
                  </a:r>
                  <a:r>
                    <a:rPr lang="pt-BR" sz="1600">
                      <a:cs typeface="Calibri"/>
                    </a:rPr>
                    <a:t>: Efeitos Fixos no tempo.</a:t>
                  </a:r>
                  <a:endParaRPr lang="pt-BR" sz="1600"/>
                </a:p>
              </p:txBody>
            </p:sp>
          </mc:Choice>
          <mc:Fallback>
            <p:sp>
              <p:nvSpPr>
                <p:cNvPr id="8" name="CaixaDeTexto 7">
                  <a:extLst>
                    <a:ext uri="{FF2B5EF4-FFF2-40B4-BE49-F238E27FC236}">
                      <a16:creationId xmlns:a16="http://schemas.microsoft.com/office/drawing/2014/main" id="{63D795EA-CC23-94E5-9A78-DC82A419CE3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6924" y="5336784"/>
                  <a:ext cx="7155109" cy="387106"/>
                </a:xfrm>
                <a:prstGeom prst="rect">
                  <a:avLst/>
                </a:prstGeom>
                <a:blipFill>
                  <a:blip r:embed="rId4"/>
                  <a:stretch>
                    <a:fillRect l="-425" t="-5357" b="-21429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3" name="CaixaDeTexto 12">
                  <a:extLst>
                    <a:ext uri="{FF2B5EF4-FFF2-40B4-BE49-F238E27FC236}">
                      <a16:creationId xmlns:a16="http://schemas.microsoft.com/office/drawing/2014/main" id="{23147BF2-35F9-6447-68DC-F0C26AEA38AC}"/>
                    </a:ext>
                  </a:extLst>
                </p:cNvPr>
                <p:cNvSpPr txBox="1"/>
                <p:nvPr/>
              </p:nvSpPr>
              <p:spPr>
                <a:xfrm>
                  <a:off x="1109771" y="5819974"/>
                  <a:ext cx="7295786" cy="92729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342900" indent="-342900">
                    <a:buAutoNum type="arabicPeriod" startAt="6"/>
                  </a:pPr>
                  <a:r>
                    <a:rPr lang="pt-BR" sz="1600" i="1">
                      <a:cs typeface="Calibri"/>
                    </a:rPr>
                    <a:t>“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pt-BR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pt-BR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</m:oMath>
                  </a14:m>
                  <a:r>
                    <a:rPr lang="pt-BR" sz="1600" b="1"/>
                    <a:t> </a:t>
                  </a:r>
                  <a:r>
                    <a:rPr lang="pt-BR" sz="1600" i="1">
                      <a:cs typeface="Calibri"/>
                    </a:rPr>
                    <a:t>”</a:t>
                  </a:r>
                  <a:r>
                    <a:rPr lang="pt-BR" sz="1600">
                      <a:cs typeface="Calibri"/>
                    </a:rPr>
                    <a:t>: Intercepto desconhecido para cada Área de Força Policial (FPA).</a:t>
                  </a:r>
                </a:p>
                <a:p>
                  <a:pPr marL="342900" indent="-342900">
                    <a:buAutoNum type="arabicPeriod" startAt="6"/>
                  </a:pPr>
                  <a:endParaRPr lang="pt-BR" sz="1400">
                    <a:cs typeface="Calibri"/>
                  </a:endParaRPr>
                </a:p>
                <a:p>
                  <a:pPr marL="342900" indent="-342900">
                    <a:buAutoNum type="arabicPeriod" startAt="6"/>
                  </a:pPr>
                  <a:r>
                    <a:rPr lang="pt-BR" sz="1600">
                      <a:cs typeface="Calibri"/>
                    </a:rPr>
                    <a:t> “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pt-BR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𝜺</m:t>
                          </m:r>
                        </m:e>
                        <m:sub>
                          <m:r>
                            <a:rPr lang="pt-BR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𝒊</m:t>
                          </m:r>
                          <m:r>
                            <a:rPr lang="pt-BR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</m:oMath>
                  </a14:m>
                  <a:r>
                    <a:rPr lang="pt-BR" sz="1600"/>
                    <a:t>”: Componente de Erro.</a:t>
                  </a:r>
                </a:p>
              </p:txBody>
            </p:sp>
          </mc:Choice>
          <mc:Fallback>
            <p:sp>
              <p:nvSpPr>
                <p:cNvPr id="13" name="CaixaDeTexto 12">
                  <a:extLst>
                    <a:ext uri="{FF2B5EF4-FFF2-40B4-BE49-F238E27FC236}">
                      <a16:creationId xmlns:a16="http://schemas.microsoft.com/office/drawing/2014/main" id="{23147BF2-35F9-6447-68DC-F0C26AEA38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9771" y="5819974"/>
                  <a:ext cx="7295786" cy="927295"/>
                </a:xfrm>
                <a:prstGeom prst="rect">
                  <a:avLst/>
                </a:prstGeom>
                <a:blipFill>
                  <a:blip r:embed="rId5"/>
                  <a:stretch>
                    <a:fillRect l="-417" t="-2256" b="-8271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D553156C-B88A-178D-B795-CDF09E26F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982" y="-6730"/>
            <a:ext cx="7036334" cy="696685"/>
          </a:xfrm>
        </p:spPr>
        <p:txBody>
          <a:bodyPr/>
          <a:lstStyle/>
          <a:p>
            <a:r>
              <a:rPr lang="pt-BR"/>
              <a:t>MODELO</a:t>
            </a:r>
          </a:p>
        </p:txBody>
      </p:sp>
    </p:spTree>
    <p:extLst>
      <p:ext uri="{BB962C8B-B14F-4D97-AF65-F5344CB8AC3E}">
        <p14:creationId xmlns:p14="http://schemas.microsoft.com/office/powerpoint/2010/main" val="41480309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8929"/>
    </mc:Choice>
    <mc:Fallback>
      <p:transition spd="slow" advTm="58929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51BDCE32-52C2-B85C-2C0B-C31D8E3F8FE5}"/>
              </a:ext>
            </a:extLst>
          </p:cNvPr>
          <p:cNvSpPr/>
          <p:nvPr/>
        </p:nvSpPr>
        <p:spPr>
          <a:xfrm>
            <a:off x="291410" y="1161669"/>
            <a:ext cx="8451984" cy="518600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62"/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E57B4D9F-94D5-454C-8091-AB2768D9FEDA}"/>
              </a:ext>
            </a:extLst>
          </p:cNvPr>
          <p:cNvSpPr/>
          <p:nvPr/>
        </p:nvSpPr>
        <p:spPr>
          <a:xfrm>
            <a:off x="6292084" y="1570338"/>
            <a:ext cx="989631" cy="381718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10319CC2-37C7-438E-A874-5497D2E857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F01539-AC96-4A5E-AF48-5B963BEB75E2}" type="slidenum">
              <a:rPr lang="pt-BR" smtClean="0"/>
              <a:pPr/>
              <a:t>17</a:t>
            </a:fld>
            <a:endParaRPr lang="pt-BR"/>
          </a:p>
        </p:txBody>
      </p:sp>
      <p:grpSp>
        <p:nvGrpSpPr>
          <p:cNvPr id="40" name="Agrupar 39">
            <a:extLst>
              <a:ext uri="{FF2B5EF4-FFF2-40B4-BE49-F238E27FC236}">
                <a16:creationId xmlns:a16="http://schemas.microsoft.com/office/drawing/2014/main" id="{9C7E3419-2041-4D27-8AE2-D062B6A43F3B}"/>
              </a:ext>
            </a:extLst>
          </p:cNvPr>
          <p:cNvGrpSpPr/>
          <p:nvPr/>
        </p:nvGrpSpPr>
        <p:grpSpPr>
          <a:xfrm>
            <a:off x="388947" y="689959"/>
            <a:ext cx="8354447" cy="333319"/>
            <a:chOff x="983573" y="658595"/>
            <a:chExt cx="7889391" cy="335036"/>
          </a:xfrm>
        </p:grpSpPr>
        <p:sp>
          <p:nvSpPr>
            <p:cNvPr id="46" name="Retângulo: Cantos Arredondados 45">
              <a:extLst>
                <a:ext uri="{FF2B5EF4-FFF2-40B4-BE49-F238E27FC236}">
                  <a16:creationId xmlns:a16="http://schemas.microsoft.com/office/drawing/2014/main" id="{35D8C617-32CC-418B-A55F-00215900DB89}"/>
                </a:ext>
              </a:extLst>
            </p:cNvPr>
            <p:cNvSpPr/>
            <p:nvPr/>
          </p:nvSpPr>
          <p:spPr>
            <a:xfrm>
              <a:off x="983573" y="658595"/>
              <a:ext cx="1470946" cy="335035"/>
            </a:xfrm>
            <a:prstGeom prst="round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sz="1100">
                  <a:solidFill>
                    <a:schemeClr val="tx1"/>
                  </a:solidFill>
                  <a:cs typeface="Calibri"/>
                </a:rPr>
                <a:t>Pergunta</a:t>
              </a:r>
            </a:p>
          </p:txBody>
        </p:sp>
        <p:sp>
          <p:nvSpPr>
            <p:cNvPr id="47" name="Retângulo: Cantos Arredondados 46">
              <a:extLst>
                <a:ext uri="{FF2B5EF4-FFF2-40B4-BE49-F238E27FC236}">
                  <a16:creationId xmlns:a16="http://schemas.microsoft.com/office/drawing/2014/main" id="{06DC4238-F215-4D1A-A63D-54EF97A4ABCA}"/>
                </a:ext>
              </a:extLst>
            </p:cNvPr>
            <p:cNvSpPr/>
            <p:nvPr/>
          </p:nvSpPr>
          <p:spPr>
            <a:xfrm>
              <a:off x="2588184" y="658595"/>
              <a:ext cx="1470946" cy="335035"/>
            </a:xfrm>
            <a:prstGeom prst="round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sz="1100">
                  <a:solidFill>
                    <a:schemeClr val="tx1"/>
                  </a:solidFill>
                  <a:cs typeface="Calibri"/>
                </a:rPr>
                <a:t>Modelo Teórico</a:t>
              </a:r>
            </a:p>
          </p:txBody>
        </p:sp>
        <p:sp>
          <p:nvSpPr>
            <p:cNvPr id="49" name="Retângulo: Cantos Arredondados 48">
              <a:extLst>
                <a:ext uri="{FF2B5EF4-FFF2-40B4-BE49-F238E27FC236}">
                  <a16:creationId xmlns:a16="http://schemas.microsoft.com/office/drawing/2014/main" id="{74EC9ECF-C7A6-4CD9-8791-A11804B781C1}"/>
                </a:ext>
              </a:extLst>
            </p:cNvPr>
            <p:cNvSpPr/>
            <p:nvPr/>
          </p:nvSpPr>
          <p:spPr>
            <a:xfrm>
              <a:off x="4192796" y="658596"/>
              <a:ext cx="1470946" cy="335035"/>
            </a:xfrm>
            <a:prstGeom prst="roundRect">
              <a:avLst/>
            </a:prstGeom>
            <a:solidFill>
              <a:srgbClr val="0427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sz="1100">
                  <a:solidFill>
                    <a:schemeClr val="bg1"/>
                  </a:solidFill>
                </a:rPr>
                <a:t>Análise Empírica</a:t>
              </a:r>
            </a:p>
          </p:txBody>
        </p:sp>
        <p:sp>
          <p:nvSpPr>
            <p:cNvPr id="50" name="Retângulo: Cantos Arredondados 49">
              <a:extLst>
                <a:ext uri="{FF2B5EF4-FFF2-40B4-BE49-F238E27FC236}">
                  <a16:creationId xmlns:a16="http://schemas.microsoft.com/office/drawing/2014/main" id="{40F71385-650E-4C7C-96AB-6256F85E6718}"/>
                </a:ext>
              </a:extLst>
            </p:cNvPr>
            <p:cNvSpPr/>
            <p:nvPr/>
          </p:nvSpPr>
          <p:spPr>
            <a:xfrm>
              <a:off x="5797406" y="658595"/>
              <a:ext cx="1470946" cy="335035"/>
            </a:xfrm>
            <a:prstGeom prst="round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sz="1100">
                  <a:solidFill>
                    <a:schemeClr val="tx1"/>
                  </a:solidFill>
                  <a:cs typeface="Calibri"/>
                </a:rPr>
                <a:t>Discussão</a:t>
              </a:r>
            </a:p>
          </p:txBody>
        </p:sp>
        <p:sp>
          <p:nvSpPr>
            <p:cNvPr id="51" name="Retângulo: Cantos Arredondados 50">
              <a:extLst>
                <a:ext uri="{FF2B5EF4-FFF2-40B4-BE49-F238E27FC236}">
                  <a16:creationId xmlns:a16="http://schemas.microsoft.com/office/drawing/2014/main" id="{7389DC17-9C39-4005-B254-E2A34B0BA992}"/>
                </a:ext>
              </a:extLst>
            </p:cNvPr>
            <p:cNvSpPr/>
            <p:nvPr/>
          </p:nvSpPr>
          <p:spPr>
            <a:xfrm>
              <a:off x="7402018" y="658595"/>
              <a:ext cx="1470946" cy="335035"/>
            </a:xfrm>
            <a:prstGeom prst="round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sz="1100">
                  <a:solidFill>
                    <a:schemeClr val="tx1"/>
                  </a:solidFill>
                  <a:cs typeface="Calibri"/>
                </a:rPr>
                <a:t>Recomendações</a:t>
              </a:r>
            </a:p>
          </p:txBody>
        </p:sp>
      </p:grpSp>
      <p:sp>
        <p:nvSpPr>
          <p:cNvPr id="11" name="AutoShape 8" descr="Mapa Do Brasil Clip Art at Clker.com - vector clip art online, royalty free  &amp;amp; public domain">
            <a:extLst>
              <a:ext uri="{FF2B5EF4-FFF2-40B4-BE49-F238E27FC236}">
                <a16:creationId xmlns:a16="http://schemas.microsoft.com/office/drawing/2014/main" id="{CA393D27-39A7-4B09-9C87-03D76A8416E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4" name="Retângulo 63">
            <a:extLst>
              <a:ext uri="{FF2B5EF4-FFF2-40B4-BE49-F238E27FC236}">
                <a16:creationId xmlns:a16="http://schemas.microsoft.com/office/drawing/2014/main" id="{B6FEB7D4-982E-461F-BE5D-9FCC4F3A049A}"/>
              </a:ext>
            </a:extLst>
          </p:cNvPr>
          <p:cNvSpPr/>
          <p:nvPr/>
        </p:nvSpPr>
        <p:spPr>
          <a:xfrm>
            <a:off x="2684890" y="3937844"/>
            <a:ext cx="149371" cy="2243691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0" name="Retângulo 69">
            <a:extLst>
              <a:ext uri="{FF2B5EF4-FFF2-40B4-BE49-F238E27FC236}">
                <a16:creationId xmlns:a16="http://schemas.microsoft.com/office/drawing/2014/main" id="{1481F70F-52F8-47ED-A339-3ED3008E3C2A}"/>
              </a:ext>
            </a:extLst>
          </p:cNvPr>
          <p:cNvSpPr/>
          <p:nvPr/>
        </p:nvSpPr>
        <p:spPr>
          <a:xfrm>
            <a:off x="2683007" y="3528294"/>
            <a:ext cx="151254" cy="163707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1" name="Retângulo 70">
            <a:extLst>
              <a:ext uri="{FF2B5EF4-FFF2-40B4-BE49-F238E27FC236}">
                <a16:creationId xmlns:a16="http://schemas.microsoft.com/office/drawing/2014/main" id="{5F727189-A6DC-4F44-9296-BD7048328B47}"/>
              </a:ext>
            </a:extLst>
          </p:cNvPr>
          <p:cNvSpPr/>
          <p:nvPr/>
        </p:nvSpPr>
        <p:spPr>
          <a:xfrm>
            <a:off x="7281715" y="11824"/>
            <a:ext cx="1557654" cy="5781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61BA42AD-B96A-E43E-CA18-C1A23555941E}"/>
              </a:ext>
            </a:extLst>
          </p:cNvPr>
          <p:cNvSpPr txBox="1"/>
          <p:nvPr/>
        </p:nvSpPr>
        <p:spPr>
          <a:xfrm>
            <a:off x="1575227" y="1447959"/>
            <a:ext cx="180974" cy="36194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3CF02774-4CA5-EB8C-D28B-2F71E434FE86}"/>
              </a:ext>
            </a:extLst>
          </p:cNvPr>
          <p:cNvSpPr txBox="1"/>
          <p:nvPr/>
        </p:nvSpPr>
        <p:spPr>
          <a:xfrm>
            <a:off x="2767849" y="1472331"/>
            <a:ext cx="3303502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3200" b="1">
                <a:cs typeface="Calibri"/>
              </a:rPr>
              <a:t>Modelo Propostos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FDB236F6-F74F-47AD-921D-650016554B85}"/>
              </a:ext>
            </a:extLst>
          </p:cNvPr>
          <p:cNvSpPr txBox="1"/>
          <p:nvPr/>
        </p:nvSpPr>
        <p:spPr>
          <a:xfrm>
            <a:off x="826754" y="3757216"/>
            <a:ext cx="760117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pt-BR" sz="1600">
                <a:cs typeface="Calibri"/>
              </a:rPr>
              <a:t>Efeitos fixos: Eliminar os efeitos não observados advindos de efeitos específicos da localização que não são influenciados pela passagem do tempo.</a:t>
            </a:r>
            <a:endParaRPr lang="pt-BR" sz="1600" i="1">
              <a:cs typeface="Calibri"/>
            </a:endParaRPr>
          </a:p>
        </p:txBody>
      </p:sp>
      <p:grpSp>
        <p:nvGrpSpPr>
          <p:cNvPr id="24" name="Agrupar 23">
            <a:extLst>
              <a:ext uri="{FF2B5EF4-FFF2-40B4-BE49-F238E27FC236}">
                <a16:creationId xmlns:a16="http://schemas.microsoft.com/office/drawing/2014/main" id="{CA613541-0771-4A67-D460-4A65EA1C56B4}"/>
              </a:ext>
            </a:extLst>
          </p:cNvPr>
          <p:cNvGrpSpPr/>
          <p:nvPr/>
        </p:nvGrpSpPr>
        <p:grpSpPr>
          <a:xfrm>
            <a:off x="826754" y="2309088"/>
            <a:ext cx="7601170" cy="1053069"/>
            <a:chOff x="826754" y="2309088"/>
            <a:chExt cx="7601170" cy="1053069"/>
          </a:xfrm>
        </p:grpSpPr>
        <p:sp>
          <p:nvSpPr>
            <p:cNvPr id="8" name="Retângulo: Cantos Arredondados 7">
              <a:extLst>
                <a:ext uri="{FF2B5EF4-FFF2-40B4-BE49-F238E27FC236}">
                  <a16:creationId xmlns:a16="http://schemas.microsoft.com/office/drawing/2014/main" id="{DBB6FB97-B99A-0232-3E92-3CA15E3E2FC4}"/>
                </a:ext>
              </a:extLst>
            </p:cNvPr>
            <p:cNvSpPr/>
            <p:nvPr/>
          </p:nvSpPr>
          <p:spPr>
            <a:xfrm>
              <a:off x="5638800" y="2309089"/>
              <a:ext cx="2789124" cy="1053068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  <a:alpha val="8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/>
                <a:t>1ª Estimativa</a:t>
              </a:r>
            </a:p>
            <a:p>
              <a:pPr algn="ctr"/>
              <a:r>
                <a:rPr lang="pt-BR"/>
                <a:t>(Modelo de Efeitos Fixos)</a:t>
              </a:r>
            </a:p>
          </p:txBody>
        </p:sp>
        <p:sp>
          <p:nvSpPr>
            <p:cNvPr id="10" name="Retângulo: Cantos Arredondados 9">
              <a:extLst>
                <a:ext uri="{FF2B5EF4-FFF2-40B4-BE49-F238E27FC236}">
                  <a16:creationId xmlns:a16="http://schemas.microsoft.com/office/drawing/2014/main" id="{8028BC30-B7D6-1BAF-63C2-3DFF55756724}"/>
                </a:ext>
              </a:extLst>
            </p:cNvPr>
            <p:cNvSpPr/>
            <p:nvPr/>
          </p:nvSpPr>
          <p:spPr>
            <a:xfrm>
              <a:off x="826754" y="2309088"/>
              <a:ext cx="2025163" cy="1053069"/>
            </a:xfrm>
            <a:prstGeom prst="roundRect">
              <a:avLst/>
            </a:prstGeom>
            <a:solidFill>
              <a:schemeClr val="accent4">
                <a:lumMod val="75000"/>
                <a:alpha val="8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/>
                <a:t>Modelo inicial</a:t>
              </a:r>
            </a:p>
          </p:txBody>
        </p:sp>
        <p:cxnSp>
          <p:nvCxnSpPr>
            <p:cNvPr id="14" name="Conector de Seta Reta 13">
              <a:extLst>
                <a:ext uri="{FF2B5EF4-FFF2-40B4-BE49-F238E27FC236}">
                  <a16:creationId xmlns:a16="http://schemas.microsoft.com/office/drawing/2014/main" id="{654B23D6-1926-541D-95DB-F00BCB143E67}"/>
                </a:ext>
              </a:extLst>
            </p:cNvPr>
            <p:cNvCxnSpPr/>
            <p:nvPr/>
          </p:nvCxnSpPr>
          <p:spPr>
            <a:xfrm>
              <a:off x="3015879" y="2835622"/>
              <a:ext cx="2592000" cy="0"/>
            </a:xfrm>
            <a:prstGeom prst="straightConnector1">
              <a:avLst/>
            </a:prstGeom>
            <a:ln w="25400">
              <a:solidFill>
                <a:srgbClr val="9CB4DF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CaixaDeTexto 14">
                  <a:extLst>
                    <a:ext uri="{FF2B5EF4-FFF2-40B4-BE49-F238E27FC236}">
                      <a16:creationId xmlns:a16="http://schemas.microsoft.com/office/drawing/2014/main" id="{D71FC6AF-B69E-83F3-0266-91BB6B10B6ED}"/>
                    </a:ext>
                  </a:extLst>
                </p:cNvPr>
                <p:cNvSpPr txBox="1"/>
                <p:nvPr/>
              </p:nvSpPr>
              <p:spPr>
                <a:xfrm>
                  <a:off x="3371479" y="2594684"/>
                  <a:ext cx="202516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pt-BR" sz="1200"/>
                    <a:t>Correlação dos Cs com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pt-BR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pt-BR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a14:m>
                  <a:endParaRPr lang="pt-BR" sz="1200"/>
                </a:p>
              </p:txBody>
            </p:sp>
          </mc:Choice>
          <mc:Fallback xmlns="">
            <p:sp>
              <p:nvSpPr>
                <p:cNvPr id="15" name="CaixaDeTexto 14">
                  <a:extLst>
                    <a:ext uri="{FF2B5EF4-FFF2-40B4-BE49-F238E27FC236}">
                      <a16:creationId xmlns:a16="http://schemas.microsoft.com/office/drawing/2014/main" id="{D71FC6AF-B69E-83F3-0266-91BB6B10B6E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71479" y="2594684"/>
                  <a:ext cx="2025162" cy="276999"/>
                </a:xfrm>
                <a:prstGeom prst="rect">
                  <a:avLst/>
                </a:prstGeom>
                <a:blipFill>
                  <a:blip r:embed="rId3"/>
                  <a:stretch>
                    <a:fillRect t="-2222" b="-17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5" name="Agrupar 24">
            <a:extLst>
              <a:ext uri="{FF2B5EF4-FFF2-40B4-BE49-F238E27FC236}">
                <a16:creationId xmlns:a16="http://schemas.microsoft.com/office/drawing/2014/main" id="{0FEFE41F-6560-B743-D803-C1F9DFFABB06}"/>
              </a:ext>
            </a:extLst>
          </p:cNvPr>
          <p:cNvGrpSpPr/>
          <p:nvPr/>
        </p:nvGrpSpPr>
        <p:grpSpPr>
          <a:xfrm>
            <a:off x="826754" y="4828936"/>
            <a:ext cx="7611330" cy="1103701"/>
            <a:chOff x="826754" y="4828936"/>
            <a:chExt cx="7611330" cy="1103701"/>
          </a:xfrm>
        </p:grpSpPr>
        <p:sp>
          <p:nvSpPr>
            <p:cNvPr id="16" name="Retângulo: Cantos Arredondados 15">
              <a:extLst>
                <a:ext uri="{FF2B5EF4-FFF2-40B4-BE49-F238E27FC236}">
                  <a16:creationId xmlns:a16="http://schemas.microsoft.com/office/drawing/2014/main" id="{E95B112A-DB47-729A-24BF-4B4261923919}"/>
                </a:ext>
              </a:extLst>
            </p:cNvPr>
            <p:cNvSpPr/>
            <p:nvPr/>
          </p:nvSpPr>
          <p:spPr>
            <a:xfrm>
              <a:off x="826754" y="4828936"/>
              <a:ext cx="2007507" cy="1053068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  <a:alpha val="8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/>
                <a:t>1ª Estimativa</a:t>
              </a:r>
            </a:p>
          </p:txBody>
        </p:sp>
        <p:cxnSp>
          <p:nvCxnSpPr>
            <p:cNvPr id="21" name="Conector de Seta Reta 20">
              <a:extLst>
                <a:ext uri="{FF2B5EF4-FFF2-40B4-BE49-F238E27FC236}">
                  <a16:creationId xmlns:a16="http://schemas.microsoft.com/office/drawing/2014/main" id="{E35290DB-3DC7-0C89-D7F9-5876C931DD07}"/>
                </a:ext>
              </a:extLst>
            </p:cNvPr>
            <p:cNvCxnSpPr/>
            <p:nvPr/>
          </p:nvCxnSpPr>
          <p:spPr>
            <a:xfrm>
              <a:off x="3015879" y="5395942"/>
              <a:ext cx="2592000" cy="0"/>
            </a:xfrm>
            <a:prstGeom prst="straightConnector1">
              <a:avLst/>
            </a:prstGeom>
            <a:ln w="25400">
              <a:solidFill>
                <a:srgbClr val="9CB4DF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2" name="CaixaDeTexto 21">
              <a:extLst>
                <a:ext uri="{FF2B5EF4-FFF2-40B4-BE49-F238E27FC236}">
                  <a16:creationId xmlns:a16="http://schemas.microsoft.com/office/drawing/2014/main" id="{8717657C-3234-2F93-ECAA-208F002D0CE1}"/>
                </a:ext>
              </a:extLst>
            </p:cNvPr>
            <p:cNvSpPr txBox="1"/>
            <p:nvPr/>
          </p:nvSpPr>
          <p:spPr>
            <a:xfrm>
              <a:off x="3107319" y="5155004"/>
              <a:ext cx="2448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/>
                <a:t>Correlação da Detecção com o erro </a:t>
              </a:r>
            </a:p>
          </p:txBody>
        </p:sp>
        <p:sp>
          <p:nvSpPr>
            <p:cNvPr id="23" name="Retângulo: Cantos Arredondados 22">
              <a:extLst>
                <a:ext uri="{FF2B5EF4-FFF2-40B4-BE49-F238E27FC236}">
                  <a16:creationId xmlns:a16="http://schemas.microsoft.com/office/drawing/2014/main" id="{2FC8701F-C1AC-42C2-A283-2FB3FFEF1666}"/>
                </a:ext>
              </a:extLst>
            </p:cNvPr>
            <p:cNvSpPr/>
            <p:nvPr/>
          </p:nvSpPr>
          <p:spPr>
            <a:xfrm>
              <a:off x="5648960" y="4879569"/>
              <a:ext cx="2789124" cy="1053068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  <a:alpha val="8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/>
                <a:t>2ª Estimativa</a:t>
              </a:r>
            </a:p>
            <a:p>
              <a:pPr algn="ctr"/>
              <a:r>
                <a:rPr lang="pt-BR"/>
                <a:t>(+ Variável Instrumental)</a:t>
              </a:r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60FBE226-87B0-613B-789C-D98DB40BB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982" y="-6730"/>
            <a:ext cx="7036334" cy="696685"/>
          </a:xfrm>
        </p:spPr>
        <p:txBody>
          <a:bodyPr/>
          <a:lstStyle/>
          <a:p>
            <a:r>
              <a:rPr lang="pt-BR"/>
              <a:t>MODELO</a:t>
            </a:r>
          </a:p>
        </p:txBody>
      </p:sp>
    </p:spTree>
    <p:extLst>
      <p:ext uri="{BB962C8B-B14F-4D97-AF65-F5344CB8AC3E}">
        <p14:creationId xmlns:p14="http://schemas.microsoft.com/office/powerpoint/2010/main" val="11431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8929"/>
    </mc:Choice>
    <mc:Fallback xmlns="">
      <p:transition spd="slow" advTm="58929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E57B4D9F-94D5-454C-8091-AB2768D9FEDA}"/>
              </a:ext>
            </a:extLst>
          </p:cNvPr>
          <p:cNvSpPr/>
          <p:nvPr/>
        </p:nvSpPr>
        <p:spPr>
          <a:xfrm>
            <a:off x="6292084" y="1570338"/>
            <a:ext cx="989631" cy="381718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10319CC2-37C7-438E-A874-5497D2E857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F01539-AC96-4A5E-AF48-5B963BEB75E2}" type="slidenum">
              <a:rPr lang="pt-BR" smtClean="0"/>
              <a:pPr/>
              <a:t>18</a:t>
            </a:fld>
            <a:endParaRPr lang="pt-BR"/>
          </a:p>
        </p:txBody>
      </p:sp>
      <p:grpSp>
        <p:nvGrpSpPr>
          <p:cNvPr id="40" name="Agrupar 39">
            <a:extLst>
              <a:ext uri="{FF2B5EF4-FFF2-40B4-BE49-F238E27FC236}">
                <a16:creationId xmlns:a16="http://schemas.microsoft.com/office/drawing/2014/main" id="{9C7E3419-2041-4D27-8AE2-D062B6A43F3B}"/>
              </a:ext>
            </a:extLst>
          </p:cNvPr>
          <p:cNvGrpSpPr/>
          <p:nvPr/>
        </p:nvGrpSpPr>
        <p:grpSpPr>
          <a:xfrm>
            <a:off x="388947" y="689959"/>
            <a:ext cx="8354447" cy="333319"/>
            <a:chOff x="983573" y="658595"/>
            <a:chExt cx="7889391" cy="335036"/>
          </a:xfrm>
        </p:grpSpPr>
        <p:sp>
          <p:nvSpPr>
            <p:cNvPr id="46" name="Retângulo: Cantos Arredondados 45">
              <a:extLst>
                <a:ext uri="{FF2B5EF4-FFF2-40B4-BE49-F238E27FC236}">
                  <a16:creationId xmlns:a16="http://schemas.microsoft.com/office/drawing/2014/main" id="{35D8C617-32CC-418B-A55F-00215900DB89}"/>
                </a:ext>
              </a:extLst>
            </p:cNvPr>
            <p:cNvSpPr/>
            <p:nvPr/>
          </p:nvSpPr>
          <p:spPr>
            <a:xfrm>
              <a:off x="983573" y="658595"/>
              <a:ext cx="1470946" cy="335035"/>
            </a:xfrm>
            <a:prstGeom prst="round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sz="1100">
                  <a:solidFill>
                    <a:schemeClr val="tx1"/>
                  </a:solidFill>
                  <a:cs typeface="Calibri"/>
                </a:rPr>
                <a:t>Pergunta</a:t>
              </a:r>
            </a:p>
          </p:txBody>
        </p:sp>
        <p:sp>
          <p:nvSpPr>
            <p:cNvPr id="47" name="Retângulo: Cantos Arredondados 46">
              <a:extLst>
                <a:ext uri="{FF2B5EF4-FFF2-40B4-BE49-F238E27FC236}">
                  <a16:creationId xmlns:a16="http://schemas.microsoft.com/office/drawing/2014/main" id="{06DC4238-F215-4D1A-A63D-54EF97A4ABCA}"/>
                </a:ext>
              </a:extLst>
            </p:cNvPr>
            <p:cNvSpPr/>
            <p:nvPr/>
          </p:nvSpPr>
          <p:spPr>
            <a:xfrm>
              <a:off x="2588184" y="658595"/>
              <a:ext cx="1470946" cy="335035"/>
            </a:xfrm>
            <a:prstGeom prst="round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sz="1100">
                  <a:solidFill>
                    <a:schemeClr val="tx1"/>
                  </a:solidFill>
                  <a:cs typeface="Calibri"/>
                </a:rPr>
                <a:t>Modelo Teórico</a:t>
              </a:r>
            </a:p>
          </p:txBody>
        </p:sp>
        <p:sp>
          <p:nvSpPr>
            <p:cNvPr id="49" name="Retângulo: Cantos Arredondados 48">
              <a:extLst>
                <a:ext uri="{FF2B5EF4-FFF2-40B4-BE49-F238E27FC236}">
                  <a16:creationId xmlns:a16="http://schemas.microsoft.com/office/drawing/2014/main" id="{74EC9ECF-C7A6-4CD9-8791-A11804B781C1}"/>
                </a:ext>
              </a:extLst>
            </p:cNvPr>
            <p:cNvSpPr/>
            <p:nvPr/>
          </p:nvSpPr>
          <p:spPr>
            <a:xfrm>
              <a:off x="4192796" y="658596"/>
              <a:ext cx="1470946" cy="335035"/>
            </a:xfrm>
            <a:prstGeom prst="roundRect">
              <a:avLst/>
            </a:prstGeom>
            <a:solidFill>
              <a:srgbClr val="0427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sz="1100">
                  <a:solidFill>
                    <a:schemeClr val="bg1"/>
                  </a:solidFill>
                </a:rPr>
                <a:t>Análise Empírica</a:t>
              </a:r>
            </a:p>
          </p:txBody>
        </p:sp>
        <p:sp>
          <p:nvSpPr>
            <p:cNvPr id="50" name="Retângulo: Cantos Arredondados 49">
              <a:extLst>
                <a:ext uri="{FF2B5EF4-FFF2-40B4-BE49-F238E27FC236}">
                  <a16:creationId xmlns:a16="http://schemas.microsoft.com/office/drawing/2014/main" id="{40F71385-650E-4C7C-96AB-6256F85E6718}"/>
                </a:ext>
              </a:extLst>
            </p:cNvPr>
            <p:cNvSpPr/>
            <p:nvPr/>
          </p:nvSpPr>
          <p:spPr>
            <a:xfrm>
              <a:off x="5797406" y="658595"/>
              <a:ext cx="1470946" cy="335035"/>
            </a:xfrm>
            <a:prstGeom prst="round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sz="1100">
                  <a:solidFill>
                    <a:schemeClr val="tx1"/>
                  </a:solidFill>
                  <a:cs typeface="Calibri"/>
                </a:rPr>
                <a:t>Discussão</a:t>
              </a:r>
            </a:p>
          </p:txBody>
        </p:sp>
        <p:sp>
          <p:nvSpPr>
            <p:cNvPr id="51" name="Retângulo: Cantos Arredondados 50">
              <a:extLst>
                <a:ext uri="{FF2B5EF4-FFF2-40B4-BE49-F238E27FC236}">
                  <a16:creationId xmlns:a16="http://schemas.microsoft.com/office/drawing/2014/main" id="{7389DC17-9C39-4005-B254-E2A34B0BA992}"/>
                </a:ext>
              </a:extLst>
            </p:cNvPr>
            <p:cNvSpPr/>
            <p:nvPr/>
          </p:nvSpPr>
          <p:spPr>
            <a:xfrm>
              <a:off x="7402018" y="658595"/>
              <a:ext cx="1470946" cy="335035"/>
            </a:xfrm>
            <a:prstGeom prst="round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sz="1100">
                  <a:solidFill>
                    <a:schemeClr val="tx1"/>
                  </a:solidFill>
                  <a:cs typeface="Calibri"/>
                </a:rPr>
                <a:t>Recomendações</a:t>
              </a:r>
            </a:p>
          </p:txBody>
        </p:sp>
      </p:grpSp>
      <p:sp>
        <p:nvSpPr>
          <p:cNvPr id="11" name="AutoShape 8" descr="Mapa Do Brasil Clip Art at Clker.com - vector clip art online, royalty free  &amp;amp; public domain">
            <a:extLst>
              <a:ext uri="{FF2B5EF4-FFF2-40B4-BE49-F238E27FC236}">
                <a16:creationId xmlns:a16="http://schemas.microsoft.com/office/drawing/2014/main" id="{CA393D27-39A7-4B09-9C87-03D76A8416E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659414" y="3292252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4" name="Retângulo 63">
            <a:extLst>
              <a:ext uri="{FF2B5EF4-FFF2-40B4-BE49-F238E27FC236}">
                <a16:creationId xmlns:a16="http://schemas.microsoft.com/office/drawing/2014/main" id="{B6FEB7D4-982E-461F-BE5D-9FCC4F3A049A}"/>
              </a:ext>
            </a:extLst>
          </p:cNvPr>
          <p:cNvSpPr/>
          <p:nvPr/>
        </p:nvSpPr>
        <p:spPr>
          <a:xfrm>
            <a:off x="2684890" y="3937844"/>
            <a:ext cx="149371" cy="2243691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0" name="Retângulo 69">
            <a:extLst>
              <a:ext uri="{FF2B5EF4-FFF2-40B4-BE49-F238E27FC236}">
                <a16:creationId xmlns:a16="http://schemas.microsoft.com/office/drawing/2014/main" id="{1481F70F-52F8-47ED-A339-3ED3008E3C2A}"/>
              </a:ext>
            </a:extLst>
          </p:cNvPr>
          <p:cNvSpPr/>
          <p:nvPr/>
        </p:nvSpPr>
        <p:spPr>
          <a:xfrm>
            <a:off x="2922821" y="3543946"/>
            <a:ext cx="151254" cy="163707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1" name="Retângulo 70">
            <a:extLst>
              <a:ext uri="{FF2B5EF4-FFF2-40B4-BE49-F238E27FC236}">
                <a16:creationId xmlns:a16="http://schemas.microsoft.com/office/drawing/2014/main" id="{5F727189-A6DC-4F44-9296-BD7048328B47}"/>
              </a:ext>
            </a:extLst>
          </p:cNvPr>
          <p:cNvSpPr/>
          <p:nvPr/>
        </p:nvSpPr>
        <p:spPr>
          <a:xfrm>
            <a:off x="7281715" y="11824"/>
            <a:ext cx="1557654" cy="5781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61BA42AD-B96A-E43E-CA18-C1A23555941E}"/>
              </a:ext>
            </a:extLst>
          </p:cNvPr>
          <p:cNvSpPr txBox="1"/>
          <p:nvPr/>
        </p:nvSpPr>
        <p:spPr>
          <a:xfrm>
            <a:off x="1575227" y="1447959"/>
            <a:ext cx="180974" cy="36194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pt-BR"/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9DDF3D08-1D9F-4248-9ABE-77AE66C5ABBE}"/>
              </a:ext>
            </a:extLst>
          </p:cNvPr>
          <p:cNvSpPr/>
          <p:nvPr/>
        </p:nvSpPr>
        <p:spPr>
          <a:xfrm>
            <a:off x="1843717" y="2581414"/>
            <a:ext cx="5631393" cy="192506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62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aixaDeTexto 3">
                <a:extLst>
                  <a:ext uri="{FF2B5EF4-FFF2-40B4-BE49-F238E27FC236}">
                    <a16:creationId xmlns:a16="http://schemas.microsoft.com/office/drawing/2014/main" id="{734F98B9-15FE-A120-9714-A436AF11A21E}"/>
                  </a:ext>
                </a:extLst>
              </p:cNvPr>
              <p:cNvSpPr txBox="1"/>
              <p:nvPr/>
            </p:nvSpPr>
            <p:spPr>
              <a:xfrm>
                <a:off x="2163922" y="2640080"/>
                <a:ext cx="5295784" cy="15858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pt-BR" sz="2400" b="1"/>
                  <a:t>Hipóteses de Identificação: </a:t>
                </a:r>
              </a:p>
              <a:p>
                <a:pPr marL="285750" indent="-285750" algn="just">
                  <a:buFontTx/>
                  <a:buChar char="-"/>
                </a:pPr>
                <a:r>
                  <a:rPr lang="pt-BR" sz="2400" err="1"/>
                  <a:t>Exogeneidade</a:t>
                </a:r>
                <a:r>
                  <a:rPr lang="pt-BR" sz="2400"/>
                  <a:t> Estrita.</a:t>
                </a:r>
                <a:endParaRPr lang="pt-BR" sz="2400" b="0">
                  <a:ea typeface="Cambria Math" panose="02040503050406030204" pitchFamily="18" charset="0"/>
                </a:endParaRPr>
              </a:p>
              <a:p>
                <a:pPr marL="285750" indent="-285750" algn="just">
                  <a:buFontTx/>
                  <a:buChar char="-"/>
                </a:pPr>
                <a:r>
                  <a:rPr lang="pt-BR" sz="2400" b="0">
                    <a:ea typeface="Cambria Math" panose="02040503050406030204" pitchFamily="18" charset="0"/>
                  </a:rPr>
                  <a:t>Ausência de correlação serial para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pt-B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pt-B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pt-B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pt-BR" sz="2400" b="0">
                    <a:ea typeface="Cambria Math" panose="02040503050406030204" pitchFamily="18" charset="0"/>
                  </a:rPr>
                  <a:t>.</a:t>
                </a:r>
              </a:p>
              <a:p>
                <a:pPr marL="285750" indent="-285750" algn="just">
                  <a:buFontTx/>
                  <a:buChar char="-"/>
                </a:pPr>
                <a:endParaRPr lang="pt-BR" sz="2400"/>
              </a:p>
            </p:txBody>
          </p:sp>
        </mc:Choice>
        <mc:Fallback>
          <p:sp>
            <p:nvSpPr>
              <p:cNvPr id="4" name="CaixaDeTexto 3">
                <a:extLst>
                  <a:ext uri="{FF2B5EF4-FFF2-40B4-BE49-F238E27FC236}">
                    <a16:creationId xmlns:a16="http://schemas.microsoft.com/office/drawing/2014/main" id="{734F98B9-15FE-A120-9714-A436AF11A2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3922" y="2640080"/>
                <a:ext cx="5295784" cy="1585883"/>
              </a:xfrm>
              <a:prstGeom prst="rect">
                <a:avLst/>
              </a:prstGeom>
              <a:blipFill>
                <a:blip r:embed="rId3"/>
                <a:stretch>
                  <a:fillRect l="-1841" t="-3077" r="-11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ítulo 1">
            <a:extLst>
              <a:ext uri="{FF2B5EF4-FFF2-40B4-BE49-F238E27FC236}">
                <a16:creationId xmlns:a16="http://schemas.microsoft.com/office/drawing/2014/main" id="{33212655-5240-BD8E-325B-8EA87099FA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982" y="-6730"/>
            <a:ext cx="7036334" cy="696685"/>
          </a:xfrm>
        </p:spPr>
        <p:txBody>
          <a:bodyPr/>
          <a:lstStyle/>
          <a:p>
            <a:r>
              <a:rPr lang="pt-BR"/>
              <a:t>MODELO</a:t>
            </a:r>
          </a:p>
        </p:txBody>
      </p:sp>
    </p:spTree>
    <p:extLst>
      <p:ext uri="{BB962C8B-B14F-4D97-AF65-F5344CB8AC3E}">
        <p14:creationId xmlns:p14="http://schemas.microsoft.com/office/powerpoint/2010/main" val="12851130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8929"/>
    </mc:Choice>
    <mc:Fallback>
      <p:transition spd="slow" advTm="58929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E57B4D9F-94D5-454C-8091-AB2768D9FEDA}"/>
              </a:ext>
            </a:extLst>
          </p:cNvPr>
          <p:cNvSpPr/>
          <p:nvPr/>
        </p:nvSpPr>
        <p:spPr>
          <a:xfrm>
            <a:off x="6292084" y="1570338"/>
            <a:ext cx="989631" cy="381718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1A2DFF77-A987-48C9-B61E-D55894DE8645}"/>
              </a:ext>
            </a:extLst>
          </p:cNvPr>
          <p:cNvSpPr/>
          <p:nvPr/>
        </p:nvSpPr>
        <p:spPr>
          <a:xfrm>
            <a:off x="322077" y="1952056"/>
            <a:ext cx="4097523" cy="439310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62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10319CC2-37C7-438E-A874-5497D2E857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F01539-AC96-4A5E-AF48-5B963BEB75E2}" type="slidenum">
              <a:rPr lang="pt-BR" smtClean="0"/>
              <a:pPr/>
              <a:t>19</a:t>
            </a:fld>
            <a:endParaRPr lang="pt-BR"/>
          </a:p>
        </p:txBody>
      </p:sp>
      <p:grpSp>
        <p:nvGrpSpPr>
          <p:cNvPr id="40" name="Agrupar 39">
            <a:extLst>
              <a:ext uri="{FF2B5EF4-FFF2-40B4-BE49-F238E27FC236}">
                <a16:creationId xmlns:a16="http://schemas.microsoft.com/office/drawing/2014/main" id="{9C7E3419-2041-4D27-8AE2-D062B6A43F3B}"/>
              </a:ext>
            </a:extLst>
          </p:cNvPr>
          <p:cNvGrpSpPr/>
          <p:nvPr/>
        </p:nvGrpSpPr>
        <p:grpSpPr>
          <a:xfrm>
            <a:off x="388947" y="689959"/>
            <a:ext cx="8354447" cy="333319"/>
            <a:chOff x="983573" y="658595"/>
            <a:chExt cx="7889391" cy="335036"/>
          </a:xfrm>
        </p:grpSpPr>
        <p:sp>
          <p:nvSpPr>
            <p:cNvPr id="46" name="Retângulo: Cantos Arredondados 45">
              <a:extLst>
                <a:ext uri="{FF2B5EF4-FFF2-40B4-BE49-F238E27FC236}">
                  <a16:creationId xmlns:a16="http://schemas.microsoft.com/office/drawing/2014/main" id="{35D8C617-32CC-418B-A55F-00215900DB89}"/>
                </a:ext>
              </a:extLst>
            </p:cNvPr>
            <p:cNvSpPr/>
            <p:nvPr/>
          </p:nvSpPr>
          <p:spPr>
            <a:xfrm>
              <a:off x="983573" y="658595"/>
              <a:ext cx="1470946" cy="335035"/>
            </a:xfrm>
            <a:prstGeom prst="round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sz="1100">
                  <a:solidFill>
                    <a:schemeClr val="tx1"/>
                  </a:solidFill>
                  <a:cs typeface="Calibri"/>
                </a:rPr>
                <a:t>Pergunta</a:t>
              </a:r>
            </a:p>
          </p:txBody>
        </p:sp>
        <p:sp>
          <p:nvSpPr>
            <p:cNvPr id="47" name="Retângulo: Cantos Arredondados 46">
              <a:extLst>
                <a:ext uri="{FF2B5EF4-FFF2-40B4-BE49-F238E27FC236}">
                  <a16:creationId xmlns:a16="http://schemas.microsoft.com/office/drawing/2014/main" id="{06DC4238-F215-4D1A-A63D-54EF97A4ABCA}"/>
                </a:ext>
              </a:extLst>
            </p:cNvPr>
            <p:cNvSpPr/>
            <p:nvPr/>
          </p:nvSpPr>
          <p:spPr>
            <a:xfrm>
              <a:off x="2588184" y="658595"/>
              <a:ext cx="1470946" cy="335035"/>
            </a:xfrm>
            <a:prstGeom prst="round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sz="1100">
                  <a:solidFill>
                    <a:schemeClr val="tx1"/>
                  </a:solidFill>
                  <a:cs typeface="Calibri"/>
                </a:rPr>
                <a:t>Modelo Teórico</a:t>
              </a:r>
            </a:p>
          </p:txBody>
        </p:sp>
        <p:sp>
          <p:nvSpPr>
            <p:cNvPr id="49" name="Retângulo: Cantos Arredondados 48">
              <a:extLst>
                <a:ext uri="{FF2B5EF4-FFF2-40B4-BE49-F238E27FC236}">
                  <a16:creationId xmlns:a16="http://schemas.microsoft.com/office/drawing/2014/main" id="{74EC9ECF-C7A6-4CD9-8791-A11804B781C1}"/>
                </a:ext>
              </a:extLst>
            </p:cNvPr>
            <p:cNvSpPr/>
            <p:nvPr/>
          </p:nvSpPr>
          <p:spPr>
            <a:xfrm>
              <a:off x="4192796" y="658596"/>
              <a:ext cx="1470946" cy="335035"/>
            </a:xfrm>
            <a:prstGeom prst="roundRect">
              <a:avLst/>
            </a:prstGeom>
            <a:solidFill>
              <a:srgbClr val="0427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sz="1100">
                  <a:solidFill>
                    <a:schemeClr val="bg1"/>
                  </a:solidFill>
                </a:rPr>
                <a:t>Análise Empírica</a:t>
              </a:r>
            </a:p>
          </p:txBody>
        </p:sp>
        <p:sp>
          <p:nvSpPr>
            <p:cNvPr id="50" name="Retângulo: Cantos Arredondados 49">
              <a:extLst>
                <a:ext uri="{FF2B5EF4-FFF2-40B4-BE49-F238E27FC236}">
                  <a16:creationId xmlns:a16="http://schemas.microsoft.com/office/drawing/2014/main" id="{40F71385-650E-4C7C-96AB-6256F85E6718}"/>
                </a:ext>
              </a:extLst>
            </p:cNvPr>
            <p:cNvSpPr/>
            <p:nvPr/>
          </p:nvSpPr>
          <p:spPr>
            <a:xfrm>
              <a:off x="5797406" y="658595"/>
              <a:ext cx="1470946" cy="335035"/>
            </a:xfrm>
            <a:prstGeom prst="round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sz="1100">
                  <a:solidFill>
                    <a:schemeClr val="tx1"/>
                  </a:solidFill>
                  <a:cs typeface="Calibri"/>
                </a:rPr>
                <a:t>Discussão</a:t>
              </a:r>
            </a:p>
          </p:txBody>
        </p:sp>
        <p:sp>
          <p:nvSpPr>
            <p:cNvPr id="51" name="Retângulo: Cantos Arredondados 50">
              <a:extLst>
                <a:ext uri="{FF2B5EF4-FFF2-40B4-BE49-F238E27FC236}">
                  <a16:creationId xmlns:a16="http://schemas.microsoft.com/office/drawing/2014/main" id="{7389DC17-9C39-4005-B254-E2A34B0BA992}"/>
                </a:ext>
              </a:extLst>
            </p:cNvPr>
            <p:cNvSpPr/>
            <p:nvPr/>
          </p:nvSpPr>
          <p:spPr>
            <a:xfrm>
              <a:off x="7402018" y="658595"/>
              <a:ext cx="1470946" cy="335035"/>
            </a:xfrm>
            <a:prstGeom prst="round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sz="1100">
                  <a:solidFill>
                    <a:schemeClr val="tx1"/>
                  </a:solidFill>
                  <a:cs typeface="Calibri"/>
                </a:rPr>
                <a:t>Recomendações</a:t>
              </a:r>
            </a:p>
          </p:txBody>
        </p:sp>
      </p:grpSp>
      <p:sp>
        <p:nvSpPr>
          <p:cNvPr id="11" name="AutoShape 8" descr="Mapa Do Brasil Clip Art at Clker.com - vector clip art online, royalty free  &amp;amp; public domain">
            <a:extLst>
              <a:ext uri="{FF2B5EF4-FFF2-40B4-BE49-F238E27FC236}">
                <a16:creationId xmlns:a16="http://schemas.microsoft.com/office/drawing/2014/main" id="{CA393D27-39A7-4B09-9C87-03D76A8416E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4" name="Retângulo 63">
            <a:extLst>
              <a:ext uri="{FF2B5EF4-FFF2-40B4-BE49-F238E27FC236}">
                <a16:creationId xmlns:a16="http://schemas.microsoft.com/office/drawing/2014/main" id="{B6FEB7D4-982E-461F-BE5D-9FCC4F3A049A}"/>
              </a:ext>
            </a:extLst>
          </p:cNvPr>
          <p:cNvSpPr/>
          <p:nvPr/>
        </p:nvSpPr>
        <p:spPr>
          <a:xfrm>
            <a:off x="2684890" y="3937844"/>
            <a:ext cx="149371" cy="2243691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0" name="Retângulo 69">
            <a:extLst>
              <a:ext uri="{FF2B5EF4-FFF2-40B4-BE49-F238E27FC236}">
                <a16:creationId xmlns:a16="http://schemas.microsoft.com/office/drawing/2014/main" id="{1481F70F-52F8-47ED-A339-3ED3008E3C2A}"/>
              </a:ext>
            </a:extLst>
          </p:cNvPr>
          <p:cNvSpPr/>
          <p:nvPr/>
        </p:nvSpPr>
        <p:spPr>
          <a:xfrm>
            <a:off x="2683007" y="3528294"/>
            <a:ext cx="151254" cy="163707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1" name="Retângulo 70">
            <a:extLst>
              <a:ext uri="{FF2B5EF4-FFF2-40B4-BE49-F238E27FC236}">
                <a16:creationId xmlns:a16="http://schemas.microsoft.com/office/drawing/2014/main" id="{5F727189-A6DC-4F44-9296-BD7048328B47}"/>
              </a:ext>
            </a:extLst>
          </p:cNvPr>
          <p:cNvSpPr/>
          <p:nvPr/>
        </p:nvSpPr>
        <p:spPr>
          <a:xfrm>
            <a:off x="7281715" y="11824"/>
            <a:ext cx="1557654" cy="5781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61BA42AD-B96A-E43E-CA18-C1A23555941E}"/>
              </a:ext>
            </a:extLst>
          </p:cNvPr>
          <p:cNvSpPr txBox="1"/>
          <p:nvPr/>
        </p:nvSpPr>
        <p:spPr>
          <a:xfrm>
            <a:off x="1575227" y="1447959"/>
            <a:ext cx="180974" cy="36194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3CF02774-4CA5-EB8C-D28B-2F71E434FE86}"/>
              </a:ext>
            </a:extLst>
          </p:cNvPr>
          <p:cNvSpPr txBox="1"/>
          <p:nvPr/>
        </p:nvSpPr>
        <p:spPr>
          <a:xfrm>
            <a:off x="2834261" y="1234131"/>
            <a:ext cx="3625533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3200" b="1">
                <a:cs typeface="Calibri"/>
              </a:rPr>
              <a:t>Soluções do Modelo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FDB236F6-F74F-47AD-921D-650016554B85}"/>
              </a:ext>
            </a:extLst>
          </p:cNvPr>
          <p:cNvSpPr txBox="1"/>
          <p:nvPr/>
        </p:nvSpPr>
        <p:spPr>
          <a:xfrm>
            <a:off x="322078" y="2024950"/>
            <a:ext cx="4077542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b="1">
                <a:cs typeface="Calibri"/>
              </a:rPr>
              <a:t>Problemas de endogeneidade:</a:t>
            </a:r>
          </a:p>
          <a:p>
            <a:pPr algn="ctr"/>
            <a:br>
              <a:rPr lang="pt-BR"/>
            </a:br>
            <a:endParaRPr lang="pt-BR" b="1" i="1">
              <a:cs typeface="Calibri"/>
            </a:endParaRPr>
          </a:p>
          <a:p>
            <a:pPr marL="342900" indent="-342900" algn="ctr">
              <a:buAutoNum type="arabicPeriod"/>
            </a:pPr>
            <a:endParaRPr lang="pt-BR">
              <a:cs typeface="Calibri"/>
            </a:endParaRPr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9DDF3D08-1D9F-4248-9ABE-77AE66C5ABBE}"/>
              </a:ext>
            </a:extLst>
          </p:cNvPr>
          <p:cNvSpPr/>
          <p:nvPr/>
        </p:nvSpPr>
        <p:spPr>
          <a:xfrm>
            <a:off x="4741846" y="1952055"/>
            <a:ext cx="4097523" cy="439310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62"/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EC1722BA-EF81-4A7E-AC20-50CA5923DF0A}"/>
              </a:ext>
            </a:extLst>
          </p:cNvPr>
          <p:cNvSpPr txBox="1"/>
          <p:nvPr/>
        </p:nvSpPr>
        <p:spPr>
          <a:xfrm>
            <a:off x="4759292" y="2023917"/>
            <a:ext cx="3745611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b="1"/>
              <a:t>	Como foi resolvido:</a:t>
            </a:r>
            <a:br>
              <a:rPr lang="pt-BR"/>
            </a:br>
            <a:br>
              <a:rPr lang="pt-BR"/>
            </a:br>
            <a:endParaRPr lang="pt-BR" b="1" i="1">
              <a:cs typeface="Calibri"/>
            </a:endParaRPr>
          </a:p>
          <a:p>
            <a:pPr marL="342900" indent="-342900">
              <a:buAutoNum type="arabicPeriod"/>
            </a:pPr>
            <a:endParaRPr lang="pt-BR">
              <a:cs typeface="Calibri"/>
            </a:endParaRPr>
          </a:p>
        </p:txBody>
      </p: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504CEF0C-BB89-A7E4-9D13-3EAE78BAF722}"/>
              </a:ext>
            </a:extLst>
          </p:cNvPr>
          <p:cNvSpPr txBox="1"/>
          <p:nvPr/>
        </p:nvSpPr>
        <p:spPr>
          <a:xfrm>
            <a:off x="4929247" y="2454804"/>
            <a:ext cx="38330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/>
              <a:t>Efeito Fixo!</a:t>
            </a:r>
          </a:p>
        </p:txBody>
      </p: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A2723FD9-6104-0748-3A3B-C317BAF76FFE}"/>
              </a:ext>
            </a:extLst>
          </p:cNvPr>
          <p:cNvSpPr txBox="1"/>
          <p:nvPr/>
        </p:nvSpPr>
        <p:spPr>
          <a:xfrm>
            <a:off x="381689" y="2428396"/>
            <a:ext cx="4037911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600"/>
              <a:t>A correlação entre variáveis com o termo de erro fixo;</a:t>
            </a:r>
          </a:p>
          <a:p>
            <a:pPr algn="just"/>
            <a:endParaRPr lang="pt-BR" sz="1600"/>
          </a:p>
          <a:p>
            <a:pPr algn="just"/>
            <a:r>
              <a:rPr lang="pt-BR" sz="1600"/>
              <a:t>Efeitos Fixos: </a:t>
            </a:r>
          </a:p>
          <a:p>
            <a:pPr marL="285750" indent="-285750" algn="just">
              <a:buFontTx/>
              <a:buChar char="-"/>
            </a:pPr>
            <a:r>
              <a:rPr lang="pt-BR" sz="1600"/>
              <a:t>Subdivisões das cidades em Norte, Sul, Leste e Oeste</a:t>
            </a:r>
          </a:p>
          <a:p>
            <a:pPr algn="just"/>
            <a:endParaRPr lang="pt-BR" sz="1600"/>
          </a:p>
          <a:p>
            <a:pPr algn="just"/>
            <a:r>
              <a:rPr lang="pt-BR" sz="1600"/>
              <a:t>Erros Idiossincráticos:</a:t>
            </a:r>
          </a:p>
          <a:p>
            <a:pPr marL="285750" indent="-285750" algn="just">
              <a:buFontTx/>
              <a:buChar char="-"/>
            </a:pPr>
            <a:r>
              <a:rPr lang="pt-BR" sz="1600"/>
              <a:t>Desigualdade de renda </a:t>
            </a:r>
          </a:p>
          <a:p>
            <a:pPr marL="285750" indent="-285750" algn="just">
              <a:buFontTx/>
              <a:buChar char="-"/>
            </a:pPr>
            <a:r>
              <a:rPr lang="pt-BR" sz="1600"/>
              <a:t>Escolaridade</a:t>
            </a:r>
          </a:p>
          <a:p>
            <a:pPr algn="just"/>
            <a:endParaRPr lang="pt-BR" sz="1600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32178943-0D66-75C6-7827-99F7968EA1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982" y="-6730"/>
            <a:ext cx="7036334" cy="696685"/>
          </a:xfrm>
        </p:spPr>
        <p:txBody>
          <a:bodyPr/>
          <a:lstStyle/>
          <a:p>
            <a:r>
              <a:rPr lang="pt-BR"/>
              <a:t>MODELO</a:t>
            </a:r>
          </a:p>
        </p:txBody>
      </p:sp>
    </p:spTree>
    <p:extLst>
      <p:ext uri="{BB962C8B-B14F-4D97-AF65-F5344CB8AC3E}">
        <p14:creationId xmlns:p14="http://schemas.microsoft.com/office/powerpoint/2010/main" val="589237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8929"/>
    </mc:Choice>
    <mc:Fallback xmlns="">
      <p:transition spd="slow" advTm="58929"/>
    </mc:Fallback>
  </mc:AlternateContent>
  <p:extLst>
    <p:ext uri="{6950BFC3-D8DA-4A85-94F7-54DA5524770B}">
      <p188:commentRel xmlns:p188="http://schemas.microsoft.com/office/powerpoint/2018/8/main" r:id="rId3"/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2" name="Picture 18">
            <a:extLst>
              <a:ext uri="{FF2B5EF4-FFF2-40B4-BE49-F238E27FC236}">
                <a16:creationId xmlns:a16="http://schemas.microsoft.com/office/drawing/2014/main" id="{A874FC20-3A72-8195-6640-13ABB8C2E7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6869" y="2633499"/>
            <a:ext cx="3361549" cy="327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B1357BD-7941-8071-F9EA-88DB75615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MOTIVAÇÃO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528A1870-784C-D7DC-6D7D-305D1FC1D2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Source: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E0BB4E18-455A-79C7-6DAA-D4E0A5F2B5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F01539-AC96-4A5E-AF48-5B963BEB75E2}" type="slidenum">
              <a:rPr lang="pt-BR" smtClean="0"/>
              <a:pPr/>
              <a:t>2</a:t>
            </a:fld>
            <a:endParaRPr lang="pt-BR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FF8199B6-81FF-AA8F-1E52-2FC5D5008D14}"/>
              </a:ext>
            </a:extLst>
          </p:cNvPr>
          <p:cNvSpPr txBox="1"/>
          <p:nvPr/>
        </p:nvSpPr>
        <p:spPr>
          <a:xfrm>
            <a:off x="-126498" y="1029869"/>
            <a:ext cx="970179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400" b="1">
                <a:solidFill>
                  <a:schemeClr val="accent1"/>
                </a:solidFill>
              </a:rPr>
              <a:t>O que leva alguém a cometer um assassinato?</a:t>
            </a:r>
          </a:p>
        </p:txBody>
      </p:sp>
      <p:sp>
        <p:nvSpPr>
          <p:cNvPr id="10" name="AutoShape 8" descr="Eleições 2022: No debate de SP, Haddad e Tarcísio divergem sobre  privatização da Sabesp | Exame">
            <a:extLst>
              <a:ext uri="{FF2B5EF4-FFF2-40B4-BE49-F238E27FC236}">
                <a16:creationId xmlns:a16="http://schemas.microsoft.com/office/drawing/2014/main" id="{E05F33D4-FCD0-24C4-F917-3E245B9AFE4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0" descr="Eleições 2022: No debate de SP, Haddad e Tarcísio divergem sobre  privatização da Sabesp | Exame">
            <a:extLst>
              <a:ext uri="{FF2B5EF4-FFF2-40B4-BE49-F238E27FC236}">
                <a16:creationId xmlns:a16="http://schemas.microsoft.com/office/drawing/2014/main" id="{217C1A20-12F1-29D5-D1CD-D6B921A821B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2" name="AutoShape 12" descr="Eleições 2022: No debate de SP, Haddad e Tarcísio divergem sobre  privatização da Sabesp | Exame">
            <a:extLst>
              <a:ext uri="{FF2B5EF4-FFF2-40B4-BE49-F238E27FC236}">
                <a16:creationId xmlns:a16="http://schemas.microsoft.com/office/drawing/2014/main" id="{68A2BBF3-BAD7-EA48-7D7A-9C87A3E2C75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724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8" name="Espaço Reservado para Conteúdo 7">
            <a:extLst>
              <a:ext uri="{FF2B5EF4-FFF2-40B4-BE49-F238E27FC236}">
                <a16:creationId xmlns:a16="http://schemas.microsoft.com/office/drawing/2014/main" id="{512E1B85-496E-9DCA-179F-B1FF92BAA9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69873" y="3180431"/>
            <a:ext cx="5154362" cy="1716338"/>
          </a:xfrm>
          <a:solidFill>
            <a:schemeClr val="accent1"/>
          </a:solidFill>
          <a:ln>
            <a:solidFill>
              <a:schemeClr val="bg1"/>
            </a:solidFill>
          </a:ln>
        </p:spPr>
      </p:pic>
      <p:sp>
        <p:nvSpPr>
          <p:cNvPr id="13" name="AutoShape 16" descr="Geografia da violência no Brasil">
            <a:extLst>
              <a:ext uri="{FF2B5EF4-FFF2-40B4-BE49-F238E27FC236}">
                <a16:creationId xmlns:a16="http://schemas.microsoft.com/office/drawing/2014/main" id="{9A4CDA0E-9E8E-95B8-0A7F-6974CC2192E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876800" y="3733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045968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>
            <a:extLst>
              <a:ext uri="{FF2B5EF4-FFF2-40B4-BE49-F238E27FC236}">
                <a16:creationId xmlns:a16="http://schemas.microsoft.com/office/drawing/2014/main" id="{5FA9839B-DEB1-9B9B-B404-2D746429845B}"/>
              </a:ext>
            </a:extLst>
          </p:cNvPr>
          <p:cNvSpPr txBox="1"/>
          <p:nvPr/>
        </p:nvSpPr>
        <p:spPr>
          <a:xfrm>
            <a:off x="2834261" y="1234131"/>
            <a:ext cx="3625533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3200" b="1">
                <a:cs typeface="Calibri"/>
              </a:rPr>
              <a:t>Soluções do Modelo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1A2DFF77-A987-48C9-B61E-D55894DE8645}"/>
              </a:ext>
            </a:extLst>
          </p:cNvPr>
          <p:cNvSpPr/>
          <p:nvPr/>
        </p:nvSpPr>
        <p:spPr>
          <a:xfrm>
            <a:off x="322077" y="1952056"/>
            <a:ext cx="4097523" cy="439310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62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10319CC2-37C7-438E-A874-5497D2E857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F01539-AC96-4A5E-AF48-5B963BEB75E2}" type="slidenum">
              <a:rPr lang="pt-BR" smtClean="0"/>
              <a:pPr/>
              <a:t>20</a:t>
            </a:fld>
            <a:endParaRPr lang="pt-BR"/>
          </a:p>
        </p:txBody>
      </p:sp>
      <p:grpSp>
        <p:nvGrpSpPr>
          <p:cNvPr id="40" name="Agrupar 39">
            <a:extLst>
              <a:ext uri="{FF2B5EF4-FFF2-40B4-BE49-F238E27FC236}">
                <a16:creationId xmlns:a16="http://schemas.microsoft.com/office/drawing/2014/main" id="{9C7E3419-2041-4D27-8AE2-D062B6A43F3B}"/>
              </a:ext>
            </a:extLst>
          </p:cNvPr>
          <p:cNvGrpSpPr/>
          <p:nvPr/>
        </p:nvGrpSpPr>
        <p:grpSpPr>
          <a:xfrm>
            <a:off x="388947" y="689959"/>
            <a:ext cx="8354447" cy="333319"/>
            <a:chOff x="983573" y="658595"/>
            <a:chExt cx="7889391" cy="335036"/>
          </a:xfrm>
        </p:grpSpPr>
        <p:sp>
          <p:nvSpPr>
            <p:cNvPr id="46" name="Retângulo: Cantos Arredondados 45">
              <a:extLst>
                <a:ext uri="{FF2B5EF4-FFF2-40B4-BE49-F238E27FC236}">
                  <a16:creationId xmlns:a16="http://schemas.microsoft.com/office/drawing/2014/main" id="{35D8C617-32CC-418B-A55F-00215900DB89}"/>
                </a:ext>
              </a:extLst>
            </p:cNvPr>
            <p:cNvSpPr/>
            <p:nvPr/>
          </p:nvSpPr>
          <p:spPr>
            <a:xfrm>
              <a:off x="983573" y="658595"/>
              <a:ext cx="1470946" cy="335035"/>
            </a:xfrm>
            <a:prstGeom prst="round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sz="1100">
                  <a:solidFill>
                    <a:schemeClr val="tx1"/>
                  </a:solidFill>
                  <a:cs typeface="Calibri"/>
                </a:rPr>
                <a:t>Pergunta</a:t>
              </a:r>
            </a:p>
          </p:txBody>
        </p:sp>
        <p:sp>
          <p:nvSpPr>
            <p:cNvPr id="47" name="Retângulo: Cantos Arredondados 46">
              <a:extLst>
                <a:ext uri="{FF2B5EF4-FFF2-40B4-BE49-F238E27FC236}">
                  <a16:creationId xmlns:a16="http://schemas.microsoft.com/office/drawing/2014/main" id="{06DC4238-F215-4D1A-A63D-54EF97A4ABCA}"/>
                </a:ext>
              </a:extLst>
            </p:cNvPr>
            <p:cNvSpPr/>
            <p:nvPr/>
          </p:nvSpPr>
          <p:spPr>
            <a:xfrm>
              <a:off x="2588184" y="658595"/>
              <a:ext cx="1470946" cy="335035"/>
            </a:xfrm>
            <a:prstGeom prst="round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sz="1100">
                  <a:solidFill>
                    <a:schemeClr val="tx1"/>
                  </a:solidFill>
                  <a:cs typeface="Calibri"/>
                </a:rPr>
                <a:t>Modelo Teórico</a:t>
              </a:r>
            </a:p>
          </p:txBody>
        </p:sp>
        <p:sp>
          <p:nvSpPr>
            <p:cNvPr id="49" name="Retângulo: Cantos Arredondados 48">
              <a:extLst>
                <a:ext uri="{FF2B5EF4-FFF2-40B4-BE49-F238E27FC236}">
                  <a16:creationId xmlns:a16="http://schemas.microsoft.com/office/drawing/2014/main" id="{74EC9ECF-C7A6-4CD9-8791-A11804B781C1}"/>
                </a:ext>
              </a:extLst>
            </p:cNvPr>
            <p:cNvSpPr/>
            <p:nvPr/>
          </p:nvSpPr>
          <p:spPr>
            <a:xfrm>
              <a:off x="4192796" y="658596"/>
              <a:ext cx="1470946" cy="335035"/>
            </a:xfrm>
            <a:prstGeom prst="roundRect">
              <a:avLst/>
            </a:prstGeom>
            <a:solidFill>
              <a:srgbClr val="0427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sz="1100">
                  <a:solidFill>
                    <a:schemeClr val="bg1"/>
                  </a:solidFill>
                </a:rPr>
                <a:t>Análise Empírica</a:t>
              </a:r>
            </a:p>
          </p:txBody>
        </p:sp>
        <p:sp>
          <p:nvSpPr>
            <p:cNvPr id="50" name="Retângulo: Cantos Arredondados 49">
              <a:extLst>
                <a:ext uri="{FF2B5EF4-FFF2-40B4-BE49-F238E27FC236}">
                  <a16:creationId xmlns:a16="http://schemas.microsoft.com/office/drawing/2014/main" id="{40F71385-650E-4C7C-96AB-6256F85E6718}"/>
                </a:ext>
              </a:extLst>
            </p:cNvPr>
            <p:cNvSpPr/>
            <p:nvPr/>
          </p:nvSpPr>
          <p:spPr>
            <a:xfrm>
              <a:off x="5797406" y="658595"/>
              <a:ext cx="1470946" cy="335035"/>
            </a:xfrm>
            <a:prstGeom prst="round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sz="1100">
                  <a:solidFill>
                    <a:schemeClr val="tx1"/>
                  </a:solidFill>
                  <a:cs typeface="Calibri"/>
                </a:rPr>
                <a:t>Discussão</a:t>
              </a:r>
            </a:p>
          </p:txBody>
        </p:sp>
        <p:sp>
          <p:nvSpPr>
            <p:cNvPr id="51" name="Retângulo: Cantos Arredondados 50">
              <a:extLst>
                <a:ext uri="{FF2B5EF4-FFF2-40B4-BE49-F238E27FC236}">
                  <a16:creationId xmlns:a16="http://schemas.microsoft.com/office/drawing/2014/main" id="{7389DC17-9C39-4005-B254-E2A34B0BA992}"/>
                </a:ext>
              </a:extLst>
            </p:cNvPr>
            <p:cNvSpPr/>
            <p:nvPr/>
          </p:nvSpPr>
          <p:spPr>
            <a:xfrm>
              <a:off x="7402018" y="658595"/>
              <a:ext cx="1470946" cy="335035"/>
            </a:xfrm>
            <a:prstGeom prst="round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sz="1100">
                  <a:solidFill>
                    <a:schemeClr val="tx1"/>
                  </a:solidFill>
                  <a:cs typeface="Calibri"/>
                </a:rPr>
                <a:t>Recomendações</a:t>
              </a:r>
            </a:p>
          </p:txBody>
        </p:sp>
      </p:grpSp>
      <p:sp>
        <p:nvSpPr>
          <p:cNvPr id="11" name="AutoShape 8" descr="Mapa Do Brasil Clip Art at Clker.com - vector clip art online, royalty free  &amp;amp; public domain">
            <a:extLst>
              <a:ext uri="{FF2B5EF4-FFF2-40B4-BE49-F238E27FC236}">
                <a16:creationId xmlns:a16="http://schemas.microsoft.com/office/drawing/2014/main" id="{CA393D27-39A7-4B09-9C87-03D76A8416E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4" name="Retângulo 63">
            <a:extLst>
              <a:ext uri="{FF2B5EF4-FFF2-40B4-BE49-F238E27FC236}">
                <a16:creationId xmlns:a16="http://schemas.microsoft.com/office/drawing/2014/main" id="{B6FEB7D4-982E-461F-BE5D-9FCC4F3A049A}"/>
              </a:ext>
            </a:extLst>
          </p:cNvPr>
          <p:cNvSpPr/>
          <p:nvPr/>
        </p:nvSpPr>
        <p:spPr>
          <a:xfrm>
            <a:off x="2684890" y="3937844"/>
            <a:ext cx="149371" cy="2243691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0" name="Retângulo 69">
            <a:extLst>
              <a:ext uri="{FF2B5EF4-FFF2-40B4-BE49-F238E27FC236}">
                <a16:creationId xmlns:a16="http://schemas.microsoft.com/office/drawing/2014/main" id="{1481F70F-52F8-47ED-A339-3ED3008E3C2A}"/>
              </a:ext>
            </a:extLst>
          </p:cNvPr>
          <p:cNvSpPr/>
          <p:nvPr/>
        </p:nvSpPr>
        <p:spPr>
          <a:xfrm>
            <a:off x="2683007" y="3528294"/>
            <a:ext cx="151254" cy="163707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1" name="Retângulo 70">
            <a:extLst>
              <a:ext uri="{FF2B5EF4-FFF2-40B4-BE49-F238E27FC236}">
                <a16:creationId xmlns:a16="http://schemas.microsoft.com/office/drawing/2014/main" id="{5F727189-A6DC-4F44-9296-BD7048328B47}"/>
              </a:ext>
            </a:extLst>
          </p:cNvPr>
          <p:cNvSpPr/>
          <p:nvPr/>
        </p:nvSpPr>
        <p:spPr>
          <a:xfrm>
            <a:off x="7281715" y="11824"/>
            <a:ext cx="1557654" cy="5781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61BA42AD-B96A-E43E-CA18-C1A23555941E}"/>
              </a:ext>
            </a:extLst>
          </p:cNvPr>
          <p:cNvSpPr txBox="1"/>
          <p:nvPr/>
        </p:nvSpPr>
        <p:spPr>
          <a:xfrm>
            <a:off x="1575227" y="1447959"/>
            <a:ext cx="180974" cy="36194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pt-BR"/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FDB236F6-F74F-47AD-921D-650016554B85}"/>
              </a:ext>
            </a:extLst>
          </p:cNvPr>
          <p:cNvSpPr txBox="1"/>
          <p:nvPr/>
        </p:nvSpPr>
        <p:spPr>
          <a:xfrm>
            <a:off x="322078" y="2024950"/>
            <a:ext cx="4077542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b="1">
                <a:cs typeface="Calibri"/>
              </a:rPr>
              <a:t>Problemas de endogeneidade:</a:t>
            </a:r>
          </a:p>
          <a:p>
            <a:pPr algn="ctr"/>
            <a:br>
              <a:rPr lang="pt-BR"/>
            </a:br>
            <a:endParaRPr lang="pt-BR" b="1" i="1">
              <a:cs typeface="Calibri"/>
            </a:endParaRPr>
          </a:p>
          <a:p>
            <a:pPr marL="342900" indent="-342900" algn="ctr">
              <a:buAutoNum type="arabicPeriod"/>
            </a:pPr>
            <a:endParaRPr lang="pt-BR">
              <a:cs typeface="Calibri"/>
            </a:endParaRPr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9DDF3D08-1D9F-4248-9ABE-77AE66C5ABBE}"/>
              </a:ext>
            </a:extLst>
          </p:cNvPr>
          <p:cNvSpPr/>
          <p:nvPr/>
        </p:nvSpPr>
        <p:spPr>
          <a:xfrm>
            <a:off x="4741846" y="1952055"/>
            <a:ext cx="4097523" cy="439310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62"/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EC1722BA-EF81-4A7E-AC20-50CA5923DF0A}"/>
              </a:ext>
            </a:extLst>
          </p:cNvPr>
          <p:cNvSpPr txBox="1"/>
          <p:nvPr/>
        </p:nvSpPr>
        <p:spPr>
          <a:xfrm>
            <a:off x="4741847" y="1995813"/>
            <a:ext cx="4080076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b="1"/>
              <a:t>Como foi resolvido: </a:t>
            </a:r>
          </a:p>
          <a:p>
            <a:pPr algn="ctr"/>
            <a:endParaRPr lang="pt-BR" b="1"/>
          </a:p>
          <a:p>
            <a:pPr algn="ctr"/>
            <a:r>
              <a:rPr lang="pt-BR" sz="1600"/>
              <a:t>Uso de Instrumentos.</a:t>
            </a:r>
            <a:r>
              <a:rPr lang="pt-BR"/>
              <a:t> </a:t>
            </a:r>
            <a:br>
              <a:rPr lang="pt-BR" b="1"/>
            </a:br>
            <a:endParaRPr lang="pt-BR" b="1" i="1">
              <a:cs typeface="Calibri"/>
            </a:endParaRPr>
          </a:p>
          <a:p>
            <a:pPr marL="342900" indent="-342900" algn="ctr">
              <a:buAutoNum type="arabicPeriod"/>
            </a:pPr>
            <a:endParaRPr lang="pt-BR">
              <a:cs typeface="Calibri"/>
            </a:endParaRPr>
          </a:p>
        </p:txBody>
      </p: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B39FBCEA-62AA-41F6-824F-B2A750060C7B}"/>
              </a:ext>
            </a:extLst>
          </p:cNvPr>
          <p:cNvSpPr txBox="1"/>
          <p:nvPr/>
        </p:nvSpPr>
        <p:spPr>
          <a:xfrm>
            <a:off x="356967" y="2590312"/>
            <a:ext cx="40077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600"/>
              <a:t>Correlação potencial entre a taxa de detecção e o termo de erro idiossincrático.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41A698B2-13F1-D685-7C25-D6DD9A4C10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982" y="-6730"/>
            <a:ext cx="7036334" cy="696685"/>
          </a:xfrm>
        </p:spPr>
        <p:txBody>
          <a:bodyPr/>
          <a:lstStyle/>
          <a:p>
            <a:r>
              <a:rPr lang="pt-BR"/>
              <a:t>MODELO</a:t>
            </a:r>
          </a:p>
        </p:txBody>
      </p:sp>
    </p:spTree>
    <p:extLst>
      <p:ext uri="{BB962C8B-B14F-4D97-AF65-F5344CB8AC3E}">
        <p14:creationId xmlns:p14="http://schemas.microsoft.com/office/powerpoint/2010/main" val="2064623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8929"/>
    </mc:Choice>
    <mc:Fallback xmlns="">
      <p:transition spd="slow" advTm="58929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E57B4D9F-94D5-454C-8091-AB2768D9FEDA}"/>
              </a:ext>
            </a:extLst>
          </p:cNvPr>
          <p:cNvSpPr/>
          <p:nvPr/>
        </p:nvSpPr>
        <p:spPr>
          <a:xfrm>
            <a:off x="6292084" y="1570338"/>
            <a:ext cx="989631" cy="381718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1A2DFF77-A987-48C9-B61E-D55894DE8645}"/>
              </a:ext>
            </a:extLst>
          </p:cNvPr>
          <p:cNvSpPr/>
          <p:nvPr/>
        </p:nvSpPr>
        <p:spPr>
          <a:xfrm>
            <a:off x="322077" y="1952056"/>
            <a:ext cx="4097523" cy="439310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62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10319CC2-37C7-438E-A874-5497D2E857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F01539-AC96-4A5E-AF48-5B963BEB75E2}" type="slidenum">
              <a:rPr lang="pt-BR" smtClean="0"/>
              <a:pPr/>
              <a:t>21</a:t>
            </a:fld>
            <a:endParaRPr lang="pt-BR"/>
          </a:p>
        </p:txBody>
      </p:sp>
      <p:grpSp>
        <p:nvGrpSpPr>
          <p:cNvPr id="40" name="Agrupar 39">
            <a:extLst>
              <a:ext uri="{FF2B5EF4-FFF2-40B4-BE49-F238E27FC236}">
                <a16:creationId xmlns:a16="http://schemas.microsoft.com/office/drawing/2014/main" id="{9C7E3419-2041-4D27-8AE2-D062B6A43F3B}"/>
              </a:ext>
            </a:extLst>
          </p:cNvPr>
          <p:cNvGrpSpPr/>
          <p:nvPr/>
        </p:nvGrpSpPr>
        <p:grpSpPr>
          <a:xfrm>
            <a:off x="388947" y="689959"/>
            <a:ext cx="8354447" cy="333319"/>
            <a:chOff x="983573" y="658595"/>
            <a:chExt cx="7889391" cy="335036"/>
          </a:xfrm>
        </p:grpSpPr>
        <p:sp>
          <p:nvSpPr>
            <p:cNvPr id="46" name="Retângulo: Cantos Arredondados 45">
              <a:extLst>
                <a:ext uri="{FF2B5EF4-FFF2-40B4-BE49-F238E27FC236}">
                  <a16:creationId xmlns:a16="http://schemas.microsoft.com/office/drawing/2014/main" id="{35D8C617-32CC-418B-A55F-00215900DB89}"/>
                </a:ext>
              </a:extLst>
            </p:cNvPr>
            <p:cNvSpPr/>
            <p:nvPr/>
          </p:nvSpPr>
          <p:spPr>
            <a:xfrm>
              <a:off x="983573" y="658595"/>
              <a:ext cx="1470946" cy="335035"/>
            </a:xfrm>
            <a:prstGeom prst="round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sz="1100">
                  <a:solidFill>
                    <a:schemeClr val="tx1"/>
                  </a:solidFill>
                  <a:cs typeface="Calibri"/>
                </a:rPr>
                <a:t>Pergunta</a:t>
              </a:r>
            </a:p>
          </p:txBody>
        </p:sp>
        <p:sp>
          <p:nvSpPr>
            <p:cNvPr id="47" name="Retângulo: Cantos Arredondados 46">
              <a:extLst>
                <a:ext uri="{FF2B5EF4-FFF2-40B4-BE49-F238E27FC236}">
                  <a16:creationId xmlns:a16="http://schemas.microsoft.com/office/drawing/2014/main" id="{06DC4238-F215-4D1A-A63D-54EF97A4ABCA}"/>
                </a:ext>
              </a:extLst>
            </p:cNvPr>
            <p:cNvSpPr/>
            <p:nvPr/>
          </p:nvSpPr>
          <p:spPr>
            <a:xfrm>
              <a:off x="2588184" y="658595"/>
              <a:ext cx="1470946" cy="335035"/>
            </a:xfrm>
            <a:prstGeom prst="round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sz="1100">
                  <a:solidFill>
                    <a:schemeClr val="tx1"/>
                  </a:solidFill>
                  <a:cs typeface="Calibri"/>
                </a:rPr>
                <a:t>Modelo Teórico</a:t>
              </a:r>
            </a:p>
          </p:txBody>
        </p:sp>
        <p:sp>
          <p:nvSpPr>
            <p:cNvPr id="49" name="Retângulo: Cantos Arredondados 48">
              <a:extLst>
                <a:ext uri="{FF2B5EF4-FFF2-40B4-BE49-F238E27FC236}">
                  <a16:creationId xmlns:a16="http://schemas.microsoft.com/office/drawing/2014/main" id="{74EC9ECF-C7A6-4CD9-8791-A11804B781C1}"/>
                </a:ext>
              </a:extLst>
            </p:cNvPr>
            <p:cNvSpPr/>
            <p:nvPr/>
          </p:nvSpPr>
          <p:spPr>
            <a:xfrm>
              <a:off x="4192796" y="658596"/>
              <a:ext cx="1470946" cy="335035"/>
            </a:xfrm>
            <a:prstGeom prst="roundRect">
              <a:avLst/>
            </a:prstGeom>
            <a:solidFill>
              <a:srgbClr val="0427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sz="1100">
                  <a:solidFill>
                    <a:schemeClr val="bg1"/>
                  </a:solidFill>
                </a:rPr>
                <a:t>Análise Empírica</a:t>
              </a:r>
            </a:p>
          </p:txBody>
        </p:sp>
        <p:sp>
          <p:nvSpPr>
            <p:cNvPr id="50" name="Retângulo: Cantos Arredondados 49">
              <a:extLst>
                <a:ext uri="{FF2B5EF4-FFF2-40B4-BE49-F238E27FC236}">
                  <a16:creationId xmlns:a16="http://schemas.microsoft.com/office/drawing/2014/main" id="{40F71385-650E-4C7C-96AB-6256F85E6718}"/>
                </a:ext>
              </a:extLst>
            </p:cNvPr>
            <p:cNvSpPr/>
            <p:nvPr/>
          </p:nvSpPr>
          <p:spPr>
            <a:xfrm>
              <a:off x="5797406" y="658595"/>
              <a:ext cx="1470946" cy="335035"/>
            </a:xfrm>
            <a:prstGeom prst="round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sz="1100">
                  <a:solidFill>
                    <a:schemeClr val="tx1"/>
                  </a:solidFill>
                  <a:cs typeface="Calibri"/>
                </a:rPr>
                <a:t>Discussão</a:t>
              </a:r>
            </a:p>
          </p:txBody>
        </p:sp>
        <p:sp>
          <p:nvSpPr>
            <p:cNvPr id="51" name="Retângulo: Cantos Arredondados 50">
              <a:extLst>
                <a:ext uri="{FF2B5EF4-FFF2-40B4-BE49-F238E27FC236}">
                  <a16:creationId xmlns:a16="http://schemas.microsoft.com/office/drawing/2014/main" id="{7389DC17-9C39-4005-B254-E2A34B0BA992}"/>
                </a:ext>
              </a:extLst>
            </p:cNvPr>
            <p:cNvSpPr/>
            <p:nvPr/>
          </p:nvSpPr>
          <p:spPr>
            <a:xfrm>
              <a:off x="7402018" y="658595"/>
              <a:ext cx="1470946" cy="335035"/>
            </a:xfrm>
            <a:prstGeom prst="round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sz="1100">
                  <a:solidFill>
                    <a:schemeClr val="tx1"/>
                  </a:solidFill>
                  <a:cs typeface="Calibri"/>
                </a:rPr>
                <a:t>Recomendações</a:t>
              </a:r>
            </a:p>
          </p:txBody>
        </p:sp>
      </p:grpSp>
      <p:sp>
        <p:nvSpPr>
          <p:cNvPr id="11" name="AutoShape 8" descr="Mapa Do Brasil Clip Art at Clker.com - vector clip art online, royalty free  &amp;amp; public domain">
            <a:extLst>
              <a:ext uri="{FF2B5EF4-FFF2-40B4-BE49-F238E27FC236}">
                <a16:creationId xmlns:a16="http://schemas.microsoft.com/office/drawing/2014/main" id="{CA393D27-39A7-4B09-9C87-03D76A8416E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4" name="Retângulo 63">
            <a:extLst>
              <a:ext uri="{FF2B5EF4-FFF2-40B4-BE49-F238E27FC236}">
                <a16:creationId xmlns:a16="http://schemas.microsoft.com/office/drawing/2014/main" id="{B6FEB7D4-982E-461F-BE5D-9FCC4F3A049A}"/>
              </a:ext>
            </a:extLst>
          </p:cNvPr>
          <p:cNvSpPr/>
          <p:nvPr/>
        </p:nvSpPr>
        <p:spPr>
          <a:xfrm>
            <a:off x="2684890" y="3937844"/>
            <a:ext cx="149371" cy="2243691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0" name="Retângulo 69">
            <a:extLst>
              <a:ext uri="{FF2B5EF4-FFF2-40B4-BE49-F238E27FC236}">
                <a16:creationId xmlns:a16="http://schemas.microsoft.com/office/drawing/2014/main" id="{1481F70F-52F8-47ED-A339-3ED3008E3C2A}"/>
              </a:ext>
            </a:extLst>
          </p:cNvPr>
          <p:cNvSpPr/>
          <p:nvPr/>
        </p:nvSpPr>
        <p:spPr>
          <a:xfrm>
            <a:off x="2683007" y="3528294"/>
            <a:ext cx="151254" cy="163707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1" name="Retângulo 70">
            <a:extLst>
              <a:ext uri="{FF2B5EF4-FFF2-40B4-BE49-F238E27FC236}">
                <a16:creationId xmlns:a16="http://schemas.microsoft.com/office/drawing/2014/main" id="{5F727189-A6DC-4F44-9296-BD7048328B47}"/>
              </a:ext>
            </a:extLst>
          </p:cNvPr>
          <p:cNvSpPr/>
          <p:nvPr/>
        </p:nvSpPr>
        <p:spPr>
          <a:xfrm>
            <a:off x="7281715" y="11824"/>
            <a:ext cx="1557654" cy="5781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61BA42AD-B96A-E43E-CA18-C1A23555941E}"/>
              </a:ext>
            </a:extLst>
          </p:cNvPr>
          <p:cNvSpPr txBox="1"/>
          <p:nvPr/>
        </p:nvSpPr>
        <p:spPr>
          <a:xfrm>
            <a:off x="1575227" y="1447959"/>
            <a:ext cx="180974" cy="36194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pt-BR"/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FDB236F6-F74F-47AD-921D-650016554B85}"/>
              </a:ext>
            </a:extLst>
          </p:cNvPr>
          <p:cNvSpPr txBox="1"/>
          <p:nvPr/>
        </p:nvSpPr>
        <p:spPr>
          <a:xfrm>
            <a:off x="322078" y="2024950"/>
            <a:ext cx="4077542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b="1">
                <a:cs typeface="Calibri"/>
              </a:rPr>
              <a:t>Problemas de endogeneidade:</a:t>
            </a:r>
          </a:p>
          <a:p>
            <a:pPr algn="ctr"/>
            <a:br>
              <a:rPr lang="pt-BR"/>
            </a:br>
            <a:endParaRPr lang="pt-BR" b="1" i="1">
              <a:cs typeface="Calibri"/>
            </a:endParaRPr>
          </a:p>
          <a:p>
            <a:pPr marL="342900" indent="-342900" algn="ctr">
              <a:buAutoNum type="arabicPeriod"/>
            </a:pPr>
            <a:endParaRPr lang="pt-BR">
              <a:cs typeface="Calibri"/>
            </a:endParaRPr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9DDF3D08-1D9F-4248-9ABE-77AE66C5ABBE}"/>
              </a:ext>
            </a:extLst>
          </p:cNvPr>
          <p:cNvSpPr/>
          <p:nvPr/>
        </p:nvSpPr>
        <p:spPr>
          <a:xfrm>
            <a:off x="4741846" y="1952055"/>
            <a:ext cx="4097523" cy="439310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62"/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EC1722BA-EF81-4A7E-AC20-50CA5923DF0A}"/>
              </a:ext>
            </a:extLst>
          </p:cNvPr>
          <p:cNvSpPr txBox="1"/>
          <p:nvPr/>
        </p:nvSpPr>
        <p:spPr>
          <a:xfrm>
            <a:off x="4759292" y="2023917"/>
            <a:ext cx="4384708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b="1"/>
              <a:t>Como foi resolvido: Uso de Instrumentos</a:t>
            </a:r>
            <a:br>
              <a:rPr lang="pt-BR"/>
            </a:br>
            <a:br>
              <a:rPr lang="pt-BR"/>
            </a:br>
            <a:endParaRPr lang="pt-BR" b="1" i="1">
              <a:cs typeface="Calibri"/>
            </a:endParaRPr>
          </a:p>
          <a:p>
            <a:pPr marL="342900" indent="-342900">
              <a:buAutoNum type="arabicPeriod"/>
            </a:pPr>
            <a:endParaRPr lang="pt-BR">
              <a:cs typeface="Calibri"/>
            </a:endParaRPr>
          </a:p>
        </p:txBody>
      </p: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B39FBCEA-62AA-41F6-824F-B2A750060C7B}"/>
              </a:ext>
            </a:extLst>
          </p:cNvPr>
          <p:cNvSpPr txBox="1"/>
          <p:nvPr/>
        </p:nvSpPr>
        <p:spPr>
          <a:xfrm>
            <a:off x="401846" y="2429932"/>
            <a:ext cx="40077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600"/>
              <a:t>Correlação potencial entre a taxa de detecção e o termo de erro idiossincrático.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0DA916ED-8883-CF0D-0983-79CEC2ECEE43}"/>
              </a:ext>
            </a:extLst>
          </p:cNvPr>
          <p:cNvSpPr txBox="1"/>
          <p:nvPr/>
        </p:nvSpPr>
        <p:spPr>
          <a:xfrm>
            <a:off x="4851841" y="2385407"/>
            <a:ext cx="4384708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Tx/>
              <a:buChar char="-"/>
            </a:pPr>
            <a:r>
              <a:rPr lang="pt-BR" err="1">
                <a:cs typeface="Calibri"/>
              </a:rPr>
              <a:t>Lags</a:t>
            </a:r>
            <a:r>
              <a:rPr lang="pt-BR">
                <a:cs typeface="Calibri"/>
              </a:rPr>
              <a:t> </a:t>
            </a:r>
          </a:p>
          <a:p>
            <a:pPr marL="285750" indent="-285750">
              <a:buFontTx/>
              <a:buChar char="-"/>
            </a:pPr>
            <a:r>
              <a:rPr lang="pt-BR">
                <a:cs typeface="Calibri"/>
              </a:rPr>
              <a:t>Variável Gastos com atividade policial  </a:t>
            </a:r>
            <a:br>
              <a:rPr lang="pt-BR"/>
            </a:br>
            <a:endParaRPr lang="pt-BR" b="1" i="1">
              <a:cs typeface="Calibri"/>
            </a:endParaRPr>
          </a:p>
          <a:p>
            <a:pPr marL="342900" indent="-342900" algn="ctr">
              <a:buAutoNum type="arabicPeriod"/>
            </a:pPr>
            <a:endParaRPr lang="pt-BR">
              <a:cs typeface="Calibri"/>
            </a:endParaRP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E42483F4-C203-C255-930E-88D61E4464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982" y="-6730"/>
            <a:ext cx="7036334" cy="696685"/>
          </a:xfrm>
        </p:spPr>
        <p:txBody>
          <a:bodyPr/>
          <a:lstStyle/>
          <a:p>
            <a:r>
              <a:rPr lang="pt-BR"/>
              <a:t>MODELO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C9F4BBBD-D7EE-5B5B-420A-64D4F643CB9E}"/>
              </a:ext>
            </a:extLst>
          </p:cNvPr>
          <p:cNvSpPr txBox="1"/>
          <p:nvPr/>
        </p:nvSpPr>
        <p:spPr>
          <a:xfrm>
            <a:off x="2834261" y="1234131"/>
            <a:ext cx="3625533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3200" b="1">
                <a:cs typeface="Calibri"/>
              </a:rPr>
              <a:t>Soluções do Modelo</a:t>
            </a:r>
          </a:p>
        </p:txBody>
      </p:sp>
    </p:spTree>
    <p:extLst>
      <p:ext uri="{BB962C8B-B14F-4D97-AF65-F5344CB8AC3E}">
        <p14:creationId xmlns:p14="http://schemas.microsoft.com/office/powerpoint/2010/main" val="9314734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8929"/>
    </mc:Choice>
    <mc:Fallback>
      <p:transition spd="slow" advTm="58929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E58F96CF-3313-6BD4-7379-F4BABD7E9F25}"/>
              </a:ext>
            </a:extLst>
          </p:cNvPr>
          <p:cNvSpPr/>
          <p:nvPr/>
        </p:nvSpPr>
        <p:spPr>
          <a:xfrm>
            <a:off x="291410" y="1161669"/>
            <a:ext cx="8451984" cy="518600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62"/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E57B4D9F-94D5-454C-8091-AB2768D9FEDA}"/>
              </a:ext>
            </a:extLst>
          </p:cNvPr>
          <p:cNvSpPr/>
          <p:nvPr/>
        </p:nvSpPr>
        <p:spPr>
          <a:xfrm>
            <a:off x="6292084" y="1570338"/>
            <a:ext cx="989631" cy="381718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10319CC2-37C7-438E-A874-5497D2E857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F01539-AC96-4A5E-AF48-5B963BEB75E2}" type="slidenum">
              <a:rPr lang="pt-BR" smtClean="0"/>
              <a:pPr/>
              <a:t>22</a:t>
            </a:fld>
            <a:endParaRPr lang="pt-BR"/>
          </a:p>
        </p:txBody>
      </p:sp>
      <p:grpSp>
        <p:nvGrpSpPr>
          <p:cNvPr id="40" name="Agrupar 39">
            <a:extLst>
              <a:ext uri="{FF2B5EF4-FFF2-40B4-BE49-F238E27FC236}">
                <a16:creationId xmlns:a16="http://schemas.microsoft.com/office/drawing/2014/main" id="{9C7E3419-2041-4D27-8AE2-D062B6A43F3B}"/>
              </a:ext>
            </a:extLst>
          </p:cNvPr>
          <p:cNvGrpSpPr/>
          <p:nvPr/>
        </p:nvGrpSpPr>
        <p:grpSpPr>
          <a:xfrm>
            <a:off x="388947" y="689959"/>
            <a:ext cx="8354447" cy="333319"/>
            <a:chOff x="983573" y="658595"/>
            <a:chExt cx="7889391" cy="335036"/>
          </a:xfrm>
        </p:grpSpPr>
        <p:sp>
          <p:nvSpPr>
            <p:cNvPr id="46" name="Retângulo: Cantos Arredondados 45">
              <a:extLst>
                <a:ext uri="{FF2B5EF4-FFF2-40B4-BE49-F238E27FC236}">
                  <a16:creationId xmlns:a16="http://schemas.microsoft.com/office/drawing/2014/main" id="{35D8C617-32CC-418B-A55F-00215900DB89}"/>
                </a:ext>
              </a:extLst>
            </p:cNvPr>
            <p:cNvSpPr/>
            <p:nvPr/>
          </p:nvSpPr>
          <p:spPr>
            <a:xfrm>
              <a:off x="983573" y="658595"/>
              <a:ext cx="1470946" cy="335035"/>
            </a:xfrm>
            <a:prstGeom prst="round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sz="1100">
                  <a:solidFill>
                    <a:schemeClr val="tx1"/>
                  </a:solidFill>
                  <a:cs typeface="Calibri"/>
                </a:rPr>
                <a:t>Pergunta</a:t>
              </a:r>
            </a:p>
          </p:txBody>
        </p:sp>
        <p:sp>
          <p:nvSpPr>
            <p:cNvPr id="47" name="Retângulo: Cantos Arredondados 46">
              <a:extLst>
                <a:ext uri="{FF2B5EF4-FFF2-40B4-BE49-F238E27FC236}">
                  <a16:creationId xmlns:a16="http://schemas.microsoft.com/office/drawing/2014/main" id="{06DC4238-F215-4D1A-A63D-54EF97A4ABCA}"/>
                </a:ext>
              </a:extLst>
            </p:cNvPr>
            <p:cNvSpPr/>
            <p:nvPr/>
          </p:nvSpPr>
          <p:spPr>
            <a:xfrm>
              <a:off x="2588184" y="658595"/>
              <a:ext cx="1470946" cy="335035"/>
            </a:xfrm>
            <a:prstGeom prst="round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sz="1100">
                  <a:solidFill>
                    <a:schemeClr val="tx1"/>
                  </a:solidFill>
                  <a:cs typeface="Calibri"/>
                </a:rPr>
                <a:t>Modelo Teórico</a:t>
              </a:r>
            </a:p>
          </p:txBody>
        </p:sp>
        <p:sp>
          <p:nvSpPr>
            <p:cNvPr id="49" name="Retângulo: Cantos Arredondados 48">
              <a:extLst>
                <a:ext uri="{FF2B5EF4-FFF2-40B4-BE49-F238E27FC236}">
                  <a16:creationId xmlns:a16="http://schemas.microsoft.com/office/drawing/2014/main" id="{74EC9ECF-C7A6-4CD9-8791-A11804B781C1}"/>
                </a:ext>
              </a:extLst>
            </p:cNvPr>
            <p:cNvSpPr/>
            <p:nvPr/>
          </p:nvSpPr>
          <p:spPr>
            <a:xfrm>
              <a:off x="4192796" y="658596"/>
              <a:ext cx="1470946" cy="335035"/>
            </a:xfrm>
            <a:prstGeom prst="round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sz="1100">
                  <a:solidFill>
                    <a:schemeClr val="tx1"/>
                  </a:solidFill>
                  <a:cs typeface="Calibri"/>
                </a:rPr>
                <a:t>Análise Empírica</a:t>
              </a:r>
            </a:p>
          </p:txBody>
        </p:sp>
        <p:sp>
          <p:nvSpPr>
            <p:cNvPr id="50" name="Retângulo: Cantos Arredondados 49">
              <a:extLst>
                <a:ext uri="{FF2B5EF4-FFF2-40B4-BE49-F238E27FC236}">
                  <a16:creationId xmlns:a16="http://schemas.microsoft.com/office/drawing/2014/main" id="{40F71385-650E-4C7C-96AB-6256F85E6718}"/>
                </a:ext>
              </a:extLst>
            </p:cNvPr>
            <p:cNvSpPr/>
            <p:nvPr/>
          </p:nvSpPr>
          <p:spPr>
            <a:xfrm>
              <a:off x="5797406" y="658595"/>
              <a:ext cx="1470946" cy="335035"/>
            </a:xfrm>
            <a:prstGeom prst="roundRect">
              <a:avLst/>
            </a:prstGeom>
            <a:solidFill>
              <a:srgbClr val="0427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sz="1100">
                  <a:solidFill>
                    <a:schemeClr val="bg1"/>
                  </a:solidFill>
                </a:rPr>
                <a:t>Discussão</a:t>
              </a:r>
            </a:p>
          </p:txBody>
        </p:sp>
        <p:sp>
          <p:nvSpPr>
            <p:cNvPr id="51" name="Retângulo: Cantos Arredondados 50">
              <a:extLst>
                <a:ext uri="{FF2B5EF4-FFF2-40B4-BE49-F238E27FC236}">
                  <a16:creationId xmlns:a16="http://schemas.microsoft.com/office/drawing/2014/main" id="{7389DC17-9C39-4005-B254-E2A34B0BA992}"/>
                </a:ext>
              </a:extLst>
            </p:cNvPr>
            <p:cNvSpPr/>
            <p:nvPr/>
          </p:nvSpPr>
          <p:spPr>
            <a:xfrm>
              <a:off x="7402018" y="658595"/>
              <a:ext cx="1470946" cy="335035"/>
            </a:xfrm>
            <a:prstGeom prst="round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sz="1100">
                  <a:solidFill>
                    <a:schemeClr val="tx1"/>
                  </a:solidFill>
                  <a:cs typeface="Calibri"/>
                </a:rPr>
                <a:t>Recomendações</a:t>
              </a:r>
            </a:p>
          </p:txBody>
        </p:sp>
      </p:grpSp>
      <p:sp>
        <p:nvSpPr>
          <p:cNvPr id="11" name="AutoShape 8" descr="Mapa Do Brasil Clip Art at Clker.com - vector clip art online, royalty free  &amp;amp; public domain">
            <a:extLst>
              <a:ext uri="{FF2B5EF4-FFF2-40B4-BE49-F238E27FC236}">
                <a16:creationId xmlns:a16="http://schemas.microsoft.com/office/drawing/2014/main" id="{CA393D27-39A7-4B09-9C87-03D76A8416E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4" name="Retângulo 63">
            <a:extLst>
              <a:ext uri="{FF2B5EF4-FFF2-40B4-BE49-F238E27FC236}">
                <a16:creationId xmlns:a16="http://schemas.microsoft.com/office/drawing/2014/main" id="{B6FEB7D4-982E-461F-BE5D-9FCC4F3A049A}"/>
              </a:ext>
            </a:extLst>
          </p:cNvPr>
          <p:cNvSpPr/>
          <p:nvPr/>
        </p:nvSpPr>
        <p:spPr>
          <a:xfrm>
            <a:off x="2684890" y="3937844"/>
            <a:ext cx="149371" cy="2243691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0" name="Retângulo 69">
            <a:extLst>
              <a:ext uri="{FF2B5EF4-FFF2-40B4-BE49-F238E27FC236}">
                <a16:creationId xmlns:a16="http://schemas.microsoft.com/office/drawing/2014/main" id="{1481F70F-52F8-47ED-A339-3ED3008E3C2A}"/>
              </a:ext>
            </a:extLst>
          </p:cNvPr>
          <p:cNvSpPr/>
          <p:nvPr/>
        </p:nvSpPr>
        <p:spPr>
          <a:xfrm>
            <a:off x="2683007" y="3528294"/>
            <a:ext cx="151254" cy="163707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1" name="Retângulo 70">
            <a:extLst>
              <a:ext uri="{FF2B5EF4-FFF2-40B4-BE49-F238E27FC236}">
                <a16:creationId xmlns:a16="http://schemas.microsoft.com/office/drawing/2014/main" id="{5F727189-A6DC-4F44-9296-BD7048328B47}"/>
              </a:ext>
            </a:extLst>
          </p:cNvPr>
          <p:cNvSpPr/>
          <p:nvPr/>
        </p:nvSpPr>
        <p:spPr>
          <a:xfrm>
            <a:off x="7281715" y="11824"/>
            <a:ext cx="1557654" cy="5781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61BA42AD-B96A-E43E-CA18-C1A23555941E}"/>
              </a:ext>
            </a:extLst>
          </p:cNvPr>
          <p:cNvSpPr txBox="1"/>
          <p:nvPr/>
        </p:nvSpPr>
        <p:spPr>
          <a:xfrm>
            <a:off x="1575227" y="1447959"/>
            <a:ext cx="180974" cy="36194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pt-BR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7B134321-B1F3-563B-DDC9-7E16517CE7A3}"/>
              </a:ext>
            </a:extLst>
          </p:cNvPr>
          <p:cNvSpPr/>
          <p:nvPr/>
        </p:nvSpPr>
        <p:spPr>
          <a:xfrm>
            <a:off x="372240" y="1298357"/>
            <a:ext cx="8290324" cy="4314762"/>
          </a:xfrm>
          <a:prstGeom prst="roundRect">
            <a:avLst/>
          </a:prstGeom>
          <a:solidFill>
            <a:srgbClr val="66B3FF">
              <a:alpha val="13000"/>
            </a:srgbClr>
          </a:solidFill>
          <a:ln>
            <a:solidFill>
              <a:srgbClr val="66B3FF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D68B564-7E00-C545-65DE-D0EAC9B00DEA}"/>
              </a:ext>
            </a:extLst>
          </p:cNvPr>
          <p:cNvSpPr txBox="1"/>
          <p:nvPr/>
        </p:nvSpPr>
        <p:spPr>
          <a:xfrm>
            <a:off x="654796" y="5691018"/>
            <a:ext cx="822620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1200">
                <a:ea typeface="+mn-lt"/>
                <a:cs typeface="+mn-lt"/>
              </a:rPr>
              <a:t>Os números na tabela representam que para cada aumento de 1% nessas variáveis, se é esperado que a taxa de crime seja reduzida na porcentagem respectiva. (</a:t>
            </a:r>
            <a:r>
              <a:rPr lang="pt-BR" sz="1200" i="1">
                <a:ea typeface="+mn-lt"/>
                <a:cs typeface="+mn-lt"/>
              </a:rPr>
              <a:t>e.g. para cada aumento de 1% na taxa de detecção a taxa de roubo abaixa em 0,22%)</a:t>
            </a:r>
            <a:endParaRPr lang="pt-BR" sz="1200">
              <a:cs typeface="Calibri" panose="020F0502020204030204"/>
            </a:endParaRPr>
          </a:p>
        </p:txBody>
      </p:sp>
      <p:pic>
        <p:nvPicPr>
          <p:cNvPr id="14" name="Picture 14" descr="Table&#10;&#10;Description automatically generated">
            <a:extLst>
              <a:ext uri="{FF2B5EF4-FFF2-40B4-BE49-F238E27FC236}">
                <a16:creationId xmlns:a16="http://schemas.microsoft.com/office/drawing/2014/main" id="{EBCAED30-8E34-08B7-9BC5-E8A297190E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4285" y="1890901"/>
            <a:ext cx="6006233" cy="3129674"/>
          </a:xfrm>
          <a:prstGeom prst="rect">
            <a:avLst/>
          </a:prstGeom>
          <a:ln w="28575">
            <a:solidFill>
              <a:srgbClr val="042764"/>
            </a:solidFill>
          </a:ln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id="{8344E2DE-9CD3-2ACB-6DF4-6BD18D5D1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982" y="-6730"/>
            <a:ext cx="7036334" cy="696685"/>
          </a:xfrm>
        </p:spPr>
        <p:txBody>
          <a:bodyPr/>
          <a:lstStyle/>
          <a:p>
            <a:r>
              <a:rPr lang="pt-BR"/>
              <a:t>RESULTADOS</a:t>
            </a:r>
          </a:p>
        </p:txBody>
      </p:sp>
    </p:spTree>
    <p:extLst>
      <p:ext uri="{BB962C8B-B14F-4D97-AF65-F5344CB8AC3E}">
        <p14:creationId xmlns:p14="http://schemas.microsoft.com/office/powerpoint/2010/main" val="2831445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8929"/>
    </mc:Choice>
    <mc:Fallback xmlns="">
      <p:transition spd="slow" advTm="58929"/>
    </mc:Fallback>
  </mc:AlternateContent>
  <p:extLst>
    <p:ext uri="{6950BFC3-D8DA-4A85-94F7-54DA5524770B}">
      <p188:commentRel xmlns:p188="http://schemas.microsoft.com/office/powerpoint/2018/8/main" r:id="rId3"/>
    </p:ext>
  </p:extLs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E58F96CF-3313-6BD4-7379-F4BABD7E9F25}"/>
              </a:ext>
            </a:extLst>
          </p:cNvPr>
          <p:cNvSpPr/>
          <p:nvPr/>
        </p:nvSpPr>
        <p:spPr>
          <a:xfrm>
            <a:off x="291410" y="1161669"/>
            <a:ext cx="8451984" cy="518600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62"/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E57B4D9F-94D5-454C-8091-AB2768D9FEDA}"/>
              </a:ext>
            </a:extLst>
          </p:cNvPr>
          <p:cNvSpPr/>
          <p:nvPr/>
        </p:nvSpPr>
        <p:spPr>
          <a:xfrm>
            <a:off x="6292084" y="1570338"/>
            <a:ext cx="989631" cy="381718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10319CC2-37C7-438E-A874-5497D2E857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F01539-AC96-4A5E-AF48-5B963BEB75E2}" type="slidenum">
              <a:rPr lang="pt-BR" smtClean="0"/>
              <a:pPr/>
              <a:t>23</a:t>
            </a:fld>
            <a:endParaRPr lang="pt-BR"/>
          </a:p>
        </p:txBody>
      </p:sp>
      <p:grpSp>
        <p:nvGrpSpPr>
          <p:cNvPr id="40" name="Agrupar 39">
            <a:extLst>
              <a:ext uri="{FF2B5EF4-FFF2-40B4-BE49-F238E27FC236}">
                <a16:creationId xmlns:a16="http://schemas.microsoft.com/office/drawing/2014/main" id="{9C7E3419-2041-4D27-8AE2-D062B6A43F3B}"/>
              </a:ext>
            </a:extLst>
          </p:cNvPr>
          <p:cNvGrpSpPr/>
          <p:nvPr/>
        </p:nvGrpSpPr>
        <p:grpSpPr>
          <a:xfrm>
            <a:off x="388947" y="689959"/>
            <a:ext cx="8354447" cy="333319"/>
            <a:chOff x="983573" y="658595"/>
            <a:chExt cx="7889391" cy="335036"/>
          </a:xfrm>
        </p:grpSpPr>
        <p:sp>
          <p:nvSpPr>
            <p:cNvPr id="46" name="Retângulo: Cantos Arredondados 45">
              <a:extLst>
                <a:ext uri="{FF2B5EF4-FFF2-40B4-BE49-F238E27FC236}">
                  <a16:creationId xmlns:a16="http://schemas.microsoft.com/office/drawing/2014/main" id="{35D8C617-32CC-418B-A55F-00215900DB89}"/>
                </a:ext>
              </a:extLst>
            </p:cNvPr>
            <p:cNvSpPr/>
            <p:nvPr/>
          </p:nvSpPr>
          <p:spPr>
            <a:xfrm>
              <a:off x="983573" y="658595"/>
              <a:ext cx="1470946" cy="335035"/>
            </a:xfrm>
            <a:prstGeom prst="round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sz="1100">
                  <a:solidFill>
                    <a:schemeClr val="tx1"/>
                  </a:solidFill>
                  <a:cs typeface="Calibri"/>
                </a:rPr>
                <a:t>Pergunta</a:t>
              </a:r>
            </a:p>
          </p:txBody>
        </p:sp>
        <p:sp>
          <p:nvSpPr>
            <p:cNvPr id="47" name="Retângulo: Cantos Arredondados 46">
              <a:extLst>
                <a:ext uri="{FF2B5EF4-FFF2-40B4-BE49-F238E27FC236}">
                  <a16:creationId xmlns:a16="http://schemas.microsoft.com/office/drawing/2014/main" id="{06DC4238-F215-4D1A-A63D-54EF97A4ABCA}"/>
                </a:ext>
              </a:extLst>
            </p:cNvPr>
            <p:cNvSpPr/>
            <p:nvPr/>
          </p:nvSpPr>
          <p:spPr>
            <a:xfrm>
              <a:off x="2588184" y="658595"/>
              <a:ext cx="1470946" cy="335035"/>
            </a:xfrm>
            <a:prstGeom prst="round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sz="1100">
                  <a:solidFill>
                    <a:schemeClr val="tx1"/>
                  </a:solidFill>
                  <a:cs typeface="Calibri"/>
                </a:rPr>
                <a:t>Modelo Teórico</a:t>
              </a:r>
            </a:p>
          </p:txBody>
        </p:sp>
        <p:sp>
          <p:nvSpPr>
            <p:cNvPr id="49" name="Retângulo: Cantos Arredondados 48">
              <a:extLst>
                <a:ext uri="{FF2B5EF4-FFF2-40B4-BE49-F238E27FC236}">
                  <a16:creationId xmlns:a16="http://schemas.microsoft.com/office/drawing/2014/main" id="{74EC9ECF-C7A6-4CD9-8791-A11804B781C1}"/>
                </a:ext>
              </a:extLst>
            </p:cNvPr>
            <p:cNvSpPr/>
            <p:nvPr/>
          </p:nvSpPr>
          <p:spPr>
            <a:xfrm>
              <a:off x="4192796" y="658596"/>
              <a:ext cx="1470946" cy="335035"/>
            </a:xfrm>
            <a:prstGeom prst="round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sz="1100">
                  <a:solidFill>
                    <a:schemeClr val="tx1"/>
                  </a:solidFill>
                  <a:cs typeface="Calibri"/>
                </a:rPr>
                <a:t>Análise Empírica</a:t>
              </a:r>
            </a:p>
          </p:txBody>
        </p:sp>
        <p:sp>
          <p:nvSpPr>
            <p:cNvPr id="50" name="Retângulo: Cantos Arredondados 49">
              <a:extLst>
                <a:ext uri="{FF2B5EF4-FFF2-40B4-BE49-F238E27FC236}">
                  <a16:creationId xmlns:a16="http://schemas.microsoft.com/office/drawing/2014/main" id="{40F71385-650E-4C7C-96AB-6256F85E6718}"/>
                </a:ext>
              </a:extLst>
            </p:cNvPr>
            <p:cNvSpPr/>
            <p:nvPr/>
          </p:nvSpPr>
          <p:spPr>
            <a:xfrm>
              <a:off x="5797406" y="658595"/>
              <a:ext cx="1470946" cy="335035"/>
            </a:xfrm>
            <a:prstGeom prst="roundRect">
              <a:avLst/>
            </a:prstGeom>
            <a:solidFill>
              <a:srgbClr val="0427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sz="1100">
                  <a:solidFill>
                    <a:schemeClr val="bg1"/>
                  </a:solidFill>
                </a:rPr>
                <a:t>Discussão</a:t>
              </a:r>
            </a:p>
          </p:txBody>
        </p:sp>
        <p:sp>
          <p:nvSpPr>
            <p:cNvPr id="51" name="Retângulo: Cantos Arredondados 50">
              <a:extLst>
                <a:ext uri="{FF2B5EF4-FFF2-40B4-BE49-F238E27FC236}">
                  <a16:creationId xmlns:a16="http://schemas.microsoft.com/office/drawing/2014/main" id="{7389DC17-9C39-4005-B254-E2A34B0BA992}"/>
                </a:ext>
              </a:extLst>
            </p:cNvPr>
            <p:cNvSpPr/>
            <p:nvPr/>
          </p:nvSpPr>
          <p:spPr>
            <a:xfrm>
              <a:off x="7402018" y="658595"/>
              <a:ext cx="1470946" cy="335035"/>
            </a:xfrm>
            <a:prstGeom prst="round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sz="1100">
                  <a:solidFill>
                    <a:schemeClr val="tx1"/>
                  </a:solidFill>
                  <a:cs typeface="Calibri"/>
                </a:rPr>
                <a:t>Recomendações</a:t>
              </a:r>
            </a:p>
          </p:txBody>
        </p:sp>
      </p:grpSp>
      <p:sp>
        <p:nvSpPr>
          <p:cNvPr id="11" name="AutoShape 8" descr="Mapa Do Brasil Clip Art at Clker.com - vector clip art online, royalty free  &amp;amp; public domain">
            <a:extLst>
              <a:ext uri="{FF2B5EF4-FFF2-40B4-BE49-F238E27FC236}">
                <a16:creationId xmlns:a16="http://schemas.microsoft.com/office/drawing/2014/main" id="{CA393D27-39A7-4B09-9C87-03D76A8416E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4" name="Retângulo 63">
            <a:extLst>
              <a:ext uri="{FF2B5EF4-FFF2-40B4-BE49-F238E27FC236}">
                <a16:creationId xmlns:a16="http://schemas.microsoft.com/office/drawing/2014/main" id="{B6FEB7D4-982E-461F-BE5D-9FCC4F3A049A}"/>
              </a:ext>
            </a:extLst>
          </p:cNvPr>
          <p:cNvSpPr/>
          <p:nvPr/>
        </p:nvSpPr>
        <p:spPr>
          <a:xfrm>
            <a:off x="2684890" y="3937844"/>
            <a:ext cx="149371" cy="2243691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0" name="Retângulo 69">
            <a:extLst>
              <a:ext uri="{FF2B5EF4-FFF2-40B4-BE49-F238E27FC236}">
                <a16:creationId xmlns:a16="http://schemas.microsoft.com/office/drawing/2014/main" id="{1481F70F-52F8-47ED-A339-3ED3008E3C2A}"/>
              </a:ext>
            </a:extLst>
          </p:cNvPr>
          <p:cNvSpPr/>
          <p:nvPr/>
        </p:nvSpPr>
        <p:spPr>
          <a:xfrm>
            <a:off x="2683007" y="3528294"/>
            <a:ext cx="151254" cy="163707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1" name="Retângulo 70">
            <a:extLst>
              <a:ext uri="{FF2B5EF4-FFF2-40B4-BE49-F238E27FC236}">
                <a16:creationId xmlns:a16="http://schemas.microsoft.com/office/drawing/2014/main" id="{5F727189-A6DC-4F44-9296-BD7048328B47}"/>
              </a:ext>
            </a:extLst>
          </p:cNvPr>
          <p:cNvSpPr/>
          <p:nvPr/>
        </p:nvSpPr>
        <p:spPr>
          <a:xfrm>
            <a:off x="7281715" y="11824"/>
            <a:ext cx="1557654" cy="5781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61BA42AD-B96A-E43E-CA18-C1A23555941E}"/>
              </a:ext>
            </a:extLst>
          </p:cNvPr>
          <p:cNvSpPr txBox="1"/>
          <p:nvPr/>
        </p:nvSpPr>
        <p:spPr>
          <a:xfrm>
            <a:off x="1575227" y="1447959"/>
            <a:ext cx="180974" cy="36194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pt-BR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7B134321-B1F3-563B-DDC9-7E16517CE7A3}"/>
              </a:ext>
            </a:extLst>
          </p:cNvPr>
          <p:cNvSpPr/>
          <p:nvPr/>
        </p:nvSpPr>
        <p:spPr>
          <a:xfrm>
            <a:off x="372240" y="1298357"/>
            <a:ext cx="8290324" cy="4314762"/>
          </a:xfrm>
          <a:prstGeom prst="roundRect">
            <a:avLst/>
          </a:prstGeom>
          <a:solidFill>
            <a:srgbClr val="66B3FF">
              <a:alpha val="13000"/>
            </a:srgbClr>
          </a:solidFill>
          <a:ln>
            <a:solidFill>
              <a:srgbClr val="66B3FF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D68B564-7E00-C545-65DE-D0EAC9B00DEA}"/>
              </a:ext>
            </a:extLst>
          </p:cNvPr>
          <p:cNvSpPr txBox="1"/>
          <p:nvPr/>
        </p:nvSpPr>
        <p:spPr>
          <a:xfrm>
            <a:off x="654796" y="5691018"/>
            <a:ext cx="822620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1200">
                <a:ea typeface="+mn-lt"/>
                <a:cs typeface="+mn-lt"/>
              </a:rPr>
              <a:t>Os números na tabela representam que para cada aumento de 1% nessas variáveis, se é esperado que a taxa de crime seja reduzida na porcentagem respectiva. (</a:t>
            </a:r>
            <a:r>
              <a:rPr lang="pt-BR" sz="1200" i="1">
                <a:ea typeface="+mn-lt"/>
                <a:cs typeface="+mn-lt"/>
              </a:rPr>
              <a:t>e.g. para cada aumento de 1% na taxa de detecção a taxa de roubo abaixa em 0,22%)</a:t>
            </a:r>
            <a:endParaRPr lang="pt-BR" sz="1200">
              <a:cs typeface="Calibri" panose="020F0502020204030204"/>
            </a:endParaRP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8344E2DE-9CD3-2ACB-6DF4-6BD18D5D1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982" y="-6730"/>
            <a:ext cx="7036334" cy="696685"/>
          </a:xfrm>
        </p:spPr>
        <p:txBody>
          <a:bodyPr/>
          <a:lstStyle/>
          <a:p>
            <a:r>
              <a:rPr lang="pt-BR"/>
              <a:t>RESULTADOS</a:t>
            </a:r>
          </a:p>
        </p:txBody>
      </p:sp>
      <p:pic>
        <p:nvPicPr>
          <p:cNvPr id="2" name="Picture 7" descr="Table&#10;&#10;Description automatically generated">
            <a:extLst>
              <a:ext uri="{FF2B5EF4-FFF2-40B4-BE49-F238E27FC236}">
                <a16:creationId xmlns:a16="http://schemas.microsoft.com/office/drawing/2014/main" id="{2FAA1822-C71D-BE9F-98E8-1B89EF2A83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4300" y="1882458"/>
            <a:ext cx="6400871" cy="3161915"/>
          </a:xfrm>
          <a:prstGeom prst="rect">
            <a:avLst/>
          </a:prstGeom>
          <a:ln w="28575">
            <a:solidFill>
              <a:srgbClr val="042764"/>
            </a:solidFill>
          </a:ln>
        </p:spPr>
      </p:pic>
    </p:spTree>
    <p:extLst>
      <p:ext uri="{BB962C8B-B14F-4D97-AF65-F5344CB8AC3E}">
        <p14:creationId xmlns:p14="http://schemas.microsoft.com/office/powerpoint/2010/main" val="28031297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8929"/>
    </mc:Choice>
    <mc:Fallback>
      <p:transition spd="slow" advTm="58929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tângulo 33">
            <a:extLst>
              <a:ext uri="{FF2B5EF4-FFF2-40B4-BE49-F238E27FC236}">
                <a16:creationId xmlns:a16="http://schemas.microsoft.com/office/drawing/2014/main" id="{13B6DA6D-581F-395D-5D59-6D00D89FCBA5}"/>
              </a:ext>
            </a:extLst>
          </p:cNvPr>
          <p:cNvSpPr/>
          <p:nvPr/>
        </p:nvSpPr>
        <p:spPr>
          <a:xfrm>
            <a:off x="291410" y="1161669"/>
            <a:ext cx="8451984" cy="518600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62"/>
          </a:p>
        </p:txBody>
      </p:sp>
      <p:pic>
        <p:nvPicPr>
          <p:cNvPr id="77" name="Gráfico 76" descr="Arma de água com preenchimento sólido">
            <a:extLst>
              <a:ext uri="{FF2B5EF4-FFF2-40B4-BE49-F238E27FC236}">
                <a16:creationId xmlns:a16="http://schemas.microsoft.com/office/drawing/2014/main" id="{E79B208E-291E-7C4A-93DA-E61CCAA098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85988" y="5249729"/>
            <a:ext cx="623005" cy="623005"/>
          </a:xfrm>
          <a:prstGeom prst="rect">
            <a:avLst/>
          </a:prstGeom>
        </p:spPr>
      </p:pic>
      <p:pic>
        <p:nvPicPr>
          <p:cNvPr id="76" name="Gráfico 75" descr="Arma de água com preenchimento sólido">
            <a:extLst>
              <a:ext uri="{FF2B5EF4-FFF2-40B4-BE49-F238E27FC236}">
                <a16:creationId xmlns:a16="http://schemas.microsoft.com/office/drawing/2014/main" id="{7A9B2AB5-D5F1-7CE2-73C2-8988033B5A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40731" y="5226926"/>
            <a:ext cx="623005" cy="623005"/>
          </a:xfrm>
          <a:prstGeom prst="rect">
            <a:avLst/>
          </a:prstGeom>
        </p:spPr>
      </p:pic>
      <p:pic>
        <p:nvPicPr>
          <p:cNvPr id="75" name="Gráfico 74" descr="Arma de água com preenchimento sólido">
            <a:extLst>
              <a:ext uri="{FF2B5EF4-FFF2-40B4-BE49-F238E27FC236}">
                <a16:creationId xmlns:a16="http://schemas.microsoft.com/office/drawing/2014/main" id="{7BA7A882-4ECD-BCD3-3EEF-EC59B6939B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5030" y="5207168"/>
            <a:ext cx="623005" cy="623005"/>
          </a:xfrm>
          <a:prstGeom prst="rect">
            <a:avLst/>
          </a:prstGeom>
        </p:spPr>
      </p:pic>
      <p:pic>
        <p:nvPicPr>
          <p:cNvPr id="38" name="Gráfico 37" descr="Início com preenchimento sólido">
            <a:extLst>
              <a:ext uri="{FF2B5EF4-FFF2-40B4-BE49-F238E27FC236}">
                <a16:creationId xmlns:a16="http://schemas.microsoft.com/office/drawing/2014/main" id="{9751EDCF-94DC-DDE2-2975-550C8B16E4A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359733" y="4332018"/>
            <a:ext cx="623005" cy="623005"/>
          </a:xfrm>
          <a:prstGeom prst="rect">
            <a:avLst/>
          </a:prstGeom>
        </p:spPr>
      </p:pic>
      <p:pic>
        <p:nvPicPr>
          <p:cNvPr id="35" name="Gráfico 34" descr="Início com preenchimento sólido">
            <a:extLst>
              <a:ext uri="{FF2B5EF4-FFF2-40B4-BE49-F238E27FC236}">
                <a16:creationId xmlns:a16="http://schemas.microsoft.com/office/drawing/2014/main" id="{9863CD7C-D6B5-DC57-963E-6243624F923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53070" y="4332019"/>
            <a:ext cx="623005" cy="623005"/>
          </a:xfrm>
          <a:prstGeom prst="rect">
            <a:avLst/>
          </a:prstGeom>
        </p:spPr>
      </p:pic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E57B4D9F-94D5-454C-8091-AB2768D9FEDA}"/>
              </a:ext>
            </a:extLst>
          </p:cNvPr>
          <p:cNvSpPr/>
          <p:nvPr/>
        </p:nvSpPr>
        <p:spPr>
          <a:xfrm>
            <a:off x="6292084" y="1570338"/>
            <a:ext cx="989631" cy="381718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10319CC2-37C7-438E-A874-5497D2E857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F01539-AC96-4A5E-AF48-5B963BEB75E2}" type="slidenum">
              <a:rPr lang="pt-BR" smtClean="0"/>
              <a:pPr/>
              <a:t>24</a:t>
            </a:fld>
            <a:endParaRPr lang="pt-BR"/>
          </a:p>
        </p:txBody>
      </p:sp>
      <p:grpSp>
        <p:nvGrpSpPr>
          <p:cNvPr id="40" name="Agrupar 39">
            <a:extLst>
              <a:ext uri="{FF2B5EF4-FFF2-40B4-BE49-F238E27FC236}">
                <a16:creationId xmlns:a16="http://schemas.microsoft.com/office/drawing/2014/main" id="{9C7E3419-2041-4D27-8AE2-D062B6A43F3B}"/>
              </a:ext>
            </a:extLst>
          </p:cNvPr>
          <p:cNvGrpSpPr/>
          <p:nvPr/>
        </p:nvGrpSpPr>
        <p:grpSpPr>
          <a:xfrm>
            <a:off x="388947" y="689959"/>
            <a:ext cx="8354447" cy="333319"/>
            <a:chOff x="983573" y="658595"/>
            <a:chExt cx="7889391" cy="335036"/>
          </a:xfrm>
        </p:grpSpPr>
        <p:sp>
          <p:nvSpPr>
            <p:cNvPr id="46" name="Retângulo: Cantos Arredondados 45">
              <a:extLst>
                <a:ext uri="{FF2B5EF4-FFF2-40B4-BE49-F238E27FC236}">
                  <a16:creationId xmlns:a16="http://schemas.microsoft.com/office/drawing/2014/main" id="{35D8C617-32CC-418B-A55F-00215900DB89}"/>
                </a:ext>
              </a:extLst>
            </p:cNvPr>
            <p:cNvSpPr/>
            <p:nvPr/>
          </p:nvSpPr>
          <p:spPr>
            <a:xfrm>
              <a:off x="983573" y="658595"/>
              <a:ext cx="1470946" cy="335035"/>
            </a:xfrm>
            <a:prstGeom prst="round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sz="1100">
                  <a:solidFill>
                    <a:schemeClr val="tx1"/>
                  </a:solidFill>
                  <a:cs typeface="Calibri"/>
                </a:rPr>
                <a:t>Pergunta</a:t>
              </a:r>
            </a:p>
          </p:txBody>
        </p:sp>
        <p:sp>
          <p:nvSpPr>
            <p:cNvPr id="47" name="Retângulo: Cantos Arredondados 46">
              <a:extLst>
                <a:ext uri="{FF2B5EF4-FFF2-40B4-BE49-F238E27FC236}">
                  <a16:creationId xmlns:a16="http://schemas.microsoft.com/office/drawing/2014/main" id="{06DC4238-F215-4D1A-A63D-54EF97A4ABCA}"/>
                </a:ext>
              </a:extLst>
            </p:cNvPr>
            <p:cNvSpPr/>
            <p:nvPr/>
          </p:nvSpPr>
          <p:spPr>
            <a:xfrm>
              <a:off x="2588184" y="658595"/>
              <a:ext cx="1470946" cy="335035"/>
            </a:xfrm>
            <a:prstGeom prst="round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sz="1100">
                  <a:solidFill>
                    <a:schemeClr val="tx1"/>
                  </a:solidFill>
                  <a:cs typeface="Calibri"/>
                </a:rPr>
                <a:t>Modelo Teórico</a:t>
              </a:r>
            </a:p>
          </p:txBody>
        </p:sp>
        <p:sp>
          <p:nvSpPr>
            <p:cNvPr id="49" name="Retângulo: Cantos Arredondados 48">
              <a:extLst>
                <a:ext uri="{FF2B5EF4-FFF2-40B4-BE49-F238E27FC236}">
                  <a16:creationId xmlns:a16="http://schemas.microsoft.com/office/drawing/2014/main" id="{74EC9ECF-C7A6-4CD9-8791-A11804B781C1}"/>
                </a:ext>
              </a:extLst>
            </p:cNvPr>
            <p:cNvSpPr/>
            <p:nvPr/>
          </p:nvSpPr>
          <p:spPr>
            <a:xfrm>
              <a:off x="4192796" y="658596"/>
              <a:ext cx="1470946" cy="335035"/>
            </a:xfrm>
            <a:prstGeom prst="round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sz="1100">
                  <a:solidFill>
                    <a:schemeClr val="tx1"/>
                  </a:solidFill>
                  <a:cs typeface="Calibri"/>
                </a:rPr>
                <a:t>Análise Empírica</a:t>
              </a:r>
            </a:p>
          </p:txBody>
        </p:sp>
        <p:sp>
          <p:nvSpPr>
            <p:cNvPr id="50" name="Retângulo: Cantos Arredondados 49">
              <a:extLst>
                <a:ext uri="{FF2B5EF4-FFF2-40B4-BE49-F238E27FC236}">
                  <a16:creationId xmlns:a16="http://schemas.microsoft.com/office/drawing/2014/main" id="{40F71385-650E-4C7C-96AB-6256F85E6718}"/>
                </a:ext>
              </a:extLst>
            </p:cNvPr>
            <p:cNvSpPr/>
            <p:nvPr/>
          </p:nvSpPr>
          <p:spPr>
            <a:xfrm>
              <a:off x="5797406" y="658595"/>
              <a:ext cx="1470946" cy="335035"/>
            </a:xfrm>
            <a:prstGeom prst="roundRect">
              <a:avLst/>
            </a:prstGeom>
            <a:solidFill>
              <a:srgbClr val="0427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sz="1100">
                  <a:solidFill>
                    <a:schemeClr val="bg1"/>
                  </a:solidFill>
                </a:rPr>
                <a:t>Discussão</a:t>
              </a:r>
            </a:p>
          </p:txBody>
        </p:sp>
        <p:sp>
          <p:nvSpPr>
            <p:cNvPr id="51" name="Retângulo: Cantos Arredondados 50">
              <a:extLst>
                <a:ext uri="{FF2B5EF4-FFF2-40B4-BE49-F238E27FC236}">
                  <a16:creationId xmlns:a16="http://schemas.microsoft.com/office/drawing/2014/main" id="{7389DC17-9C39-4005-B254-E2A34B0BA992}"/>
                </a:ext>
              </a:extLst>
            </p:cNvPr>
            <p:cNvSpPr/>
            <p:nvPr/>
          </p:nvSpPr>
          <p:spPr>
            <a:xfrm>
              <a:off x="7402018" y="658595"/>
              <a:ext cx="1470946" cy="335035"/>
            </a:xfrm>
            <a:prstGeom prst="round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sz="1100">
                  <a:solidFill>
                    <a:schemeClr val="tx1"/>
                  </a:solidFill>
                  <a:cs typeface="Calibri"/>
                </a:rPr>
                <a:t>Recomendações</a:t>
              </a:r>
            </a:p>
          </p:txBody>
        </p:sp>
      </p:grpSp>
      <p:sp>
        <p:nvSpPr>
          <p:cNvPr id="71" name="Retângulo 70">
            <a:extLst>
              <a:ext uri="{FF2B5EF4-FFF2-40B4-BE49-F238E27FC236}">
                <a16:creationId xmlns:a16="http://schemas.microsoft.com/office/drawing/2014/main" id="{5F727189-A6DC-4F44-9296-BD7048328B47}"/>
              </a:ext>
            </a:extLst>
          </p:cNvPr>
          <p:cNvSpPr/>
          <p:nvPr/>
        </p:nvSpPr>
        <p:spPr>
          <a:xfrm>
            <a:off x="7281715" y="11824"/>
            <a:ext cx="1557654" cy="5781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61BA42AD-B96A-E43E-CA18-C1A23555941E}"/>
              </a:ext>
            </a:extLst>
          </p:cNvPr>
          <p:cNvSpPr txBox="1"/>
          <p:nvPr/>
        </p:nvSpPr>
        <p:spPr>
          <a:xfrm>
            <a:off x="1575227" y="1447959"/>
            <a:ext cx="180974" cy="36194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3CF02774-4CA5-EB8C-D28B-2F71E434FE86}"/>
              </a:ext>
            </a:extLst>
          </p:cNvPr>
          <p:cNvSpPr txBox="1"/>
          <p:nvPr/>
        </p:nvSpPr>
        <p:spPr>
          <a:xfrm>
            <a:off x="3149428" y="1411809"/>
            <a:ext cx="2833486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2800" b="1">
                <a:cs typeface="Calibri"/>
              </a:rPr>
              <a:t>RESULTADOS</a:t>
            </a: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7B134321-B1F3-563B-DDC9-7E16517CE7A3}"/>
              </a:ext>
            </a:extLst>
          </p:cNvPr>
          <p:cNvSpPr/>
          <p:nvPr/>
        </p:nvSpPr>
        <p:spPr>
          <a:xfrm>
            <a:off x="453070" y="1376256"/>
            <a:ext cx="8226202" cy="728373"/>
          </a:xfrm>
          <a:prstGeom prst="roundRect">
            <a:avLst/>
          </a:prstGeom>
          <a:solidFill>
            <a:srgbClr val="66B3FF">
              <a:alpha val="13000"/>
            </a:srgbClr>
          </a:solidFill>
          <a:ln>
            <a:solidFill>
              <a:srgbClr val="66B3FF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25B75C40-D5A8-AC9A-4BC6-34E6B50BB5C4}"/>
              </a:ext>
            </a:extLst>
          </p:cNvPr>
          <p:cNvSpPr txBox="1"/>
          <p:nvPr/>
        </p:nvSpPr>
        <p:spPr>
          <a:xfrm>
            <a:off x="3522852" y="2398438"/>
            <a:ext cx="2086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/>
              <a:t>IMPACTO DOS 3 </a:t>
            </a:r>
            <a:r>
              <a:rPr lang="pt-BR" b="1" err="1"/>
              <a:t>C’s</a:t>
            </a:r>
            <a:endParaRPr lang="pt-BR" b="1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114E9ED-456D-67CB-68AB-E501ADDC22D1}"/>
              </a:ext>
            </a:extLst>
          </p:cNvPr>
          <p:cNvSpPr txBox="1"/>
          <p:nvPr/>
        </p:nvSpPr>
        <p:spPr>
          <a:xfrm>
            <a:off x="1039369" y="3059471"/>
            <a:ext cx="1071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/>
              <a:t>CERTEZA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00ED864B-FAC0-73C7-FED2-BC777183ABB8}"/>
              </a:ext>
            </a:extLst>
          </p:cNvPr>
          <p:cNvSpPr txBox="1"/>
          <p:nvPr/>
        </p:nvSpPr>
        <p:spPr>
          <a:xfrm>
            <a:off x="3838055" y="3039673"/>
            <a:ext cx="1456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/>
              <a:t>SEVERIDADE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441EEB18-A1FE-F9CA-5491-1E21BA7D2F41}"/>
              </a:ext>
            </a:extLst>
          </p:cNvPr>
          <p:cNvSpPr txBox="1"/>
          <p:nvPr/>
        </p:nvSpPr>
        <p:spPr>
          <a:xfrm>
            <a:off x="6719870" y="3059471"/>
            <a:ext cx="1340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/>
              <a:t>CELERIDADE</a:t>
            </a:r>
          </a:p>
        </p:txBody>
      </p:sp>
      <p:pic>
        <p:nvPicPr>
          <p:cNvPr id="28" name="Gráfico 27" descr="Ladrão com preenchimento sólido">
            <a:extLst>
              <a:ext uri="{FF2B5EF4-FFF2-40B4-BE49-F238E27FC236}">
                <a16:creationId xmlns:a16="http://schemas.microsoft.com/office/drawing/2014/main" id="{D4DA939B-439F-345C-B34C-2E4A1DD3B2D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81714" y="3747348"/>
            <a:ext cx="534715" cy="534715"/>
          </a:xfrm>
          <a:prstGeom prst="rect">
            <a:avLst/>
          </a:prstGeom>
        </p:spPr>
      </p:pic>
      <p:pic>
        <p:nvPicPr>
          <p:cNvPr id="29" name="Gráfico 28" descr="Ladrão com preenchimento sólido">
            <a:extLst>
              <a:ext uri="{FF2B5EF4-FFF2-40B4-BE49-F238E27FC236}">
                <a16:creationId xmlns:a16="http://schemas.microsoft.com/office/drawing/2014/main" id="{4A3A8CE0-F3B9-2189-AF52-087B01D14D6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387859" y="3747347"/>
            <a:ext cx="534715" cy="534715"/>
          </a:xfrm>
          <a:prstGeom prst="rect">
            <a:avLst/>
          </a:prstGeom>
        </p:spPr>
      </p:pic>
      <p:pic>
        <p:nvPicPr>
          <p:cNvPr id="39" name="Gráfico 38" descr="Início com preenchimento sólido">
            <a:extLst>
              <a:ext uri="{FF2B5EF4-FFF2-40B4-BE49-F238E27FC236}">
                <a16:creationId xmlns:a16="http://schemas.microsoft.com/office/drawing/2014/main" id="{E6782B55-512F-20A6-2AF3-DE3FAD725EC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292084" y="4414622"/>
            <a:ext cx="623005" cy="623005"/>
          </a:xfrm>
          <a:prstGeom prst="rect">
            <a:avLst/>
          </a:prstGeom>
        </p:spPr>
      </p:pic>
      <p:pic>
        <p:nvPicPr>
          <p:cNvPr id="30" name="Gráfico 29" descr="Ladrão com preenchimento sólido">
            <a:extLst>
              <a:ext uri="{FF2B5EF4-FFF2-40B4-BE49-F238E27FC236}">
                <a16:creationId xmlns:a16="http://schemas.microsoft.com/office/drawing/2014/main" id="{8B74A4CC-6E04-185A-8B9E-BA1353A3524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295072" y="3785806"/>
            <a:ext cx="534715" cy="534715"/>
          </a:xfrm>
          <a:prstGeom prst="rect">
            <a:avLst/>
          </a:prstGeom>
        </p:spPr>
      </p:pic>
      <p:cxnSp>
        <p:nvCxnSpPr>
          <p:cNvPr id="58" name="Conector reto 57">
            <a:extLst>
              <a:ext uri="{FF2B5EF4-FFF2-40B4-BE49-F238E27FC236}">
                <a16:creationId xmlns:a16="http://schemas.microsoft.com/office/drawing/2014/main" id="{2951D0C6-D9CA-1589-15DE-8BDA9D5A6671}"/>
              </a:ext>
            </a:extLst>
          </p:cNvPr>
          <p:cNvCxnSpPr>
            <a:cxnSpLocks/>
          </p:cNvCxnSpPr>
          <p:nvPr/>
        </p:nvCxnSpPr>
        <p:spPr>
          <a:xfrm>
            <a:off x="453070" y="3456869"/>
            <a:ext cx="8185031" cy="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61" name="Conector reto 60">
            <a:extLst>
              <a:ext uri="{FF2B5EF4-FFF2-40B4-BE49-F238E27FC236}">
                <a16:creationId xmlns:a16="http://schemas.microsoft.com/office/drawing/2014/main" id="{3705B0C5-D9C8-3396-5B6B-2EA6A86D08E0}"/>
              </a:ext>
            </a:extLst>
          </p:cNvPr>
          <p:cNvCxnSpPr>
            <a:cxnSpLocks/>
          </p:cNvCxnSpPr>
          <p:nvPr/>
        </p:nvCxnSpPr>
        <p:spPr>
          <a:xfrm>
            <a:off x="453070" y="3050666"/>
            <a:ext cx="8185031" cy="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pSp>
        <p:nvGrpSpPr>
          <p:cNvPr id="79" name="Agrupar 78">
            <a:extLst>
              <a:ext uri="{FF2B5EF4-FFF2-40B4-BE49-F238E27FC236}">
                <a16:creationId xmlns:a16="http://schemas.microsoft.com/office/drawing/2014/main" id="{26B6CFCF-C7E7-12D2-6763-0E2F253D7A46}"/>
              </a:ext>
            </a:extLst>
          </p:cNvPr>
          <p:cNvGrpSpPr/>
          <p:nvPr/>
        </p:nvGrpSpPr>
        <p:grpSpPr>
          <a:xfrm>
            <a:off x="4133398" y="3858178"/>
            <a:ext cx="1592092" cy="1839116"/>
            <a:chOff x="4138050" y="3868222"/>
            <a:chExt cx="1592092" cy="1839116"/>
          </a:xfrm>
        </p:grpSpPr>
        <p:sp>
          <p:nvSpPr>
            <p:cNvPr id="63" name="CaixaDeTexto 62">
              <a:extLst>
                <a:ext uri="{FF2B5EF4-FFF2-40B4-BE49-F238E27FC236}">
                  <a16:creationId xmlns:a16="http://schemas.microsoft.com/office/drawing/2014/main" id="{5A008B6E-E154-BDB2-A45B-F0D427364608}"/>
                </a:ext>
              </a:extLst>
            </p:cNvPr>
            <p:cNvSpPr txBox="1"/>
            <p:nvPr/>
          </p:nvSpPr>
          <p:spPr>
            <a:xfrm>
              <a:off x="4138050" y="4558698"/>
              <a:ext cx="13864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>
                  <a:solidFill>
                    <a:srgbClr val="FF0000"/>
                  </a:solidFill>
                </a:rPr>
                <a:t>Negativo ( - )</a:t>
              </a:r>
            </a:p>
          </p:txBody>
        </p:sp>
        <p:sp>
          <p:nvSpPr>
            <p:cNvPr id="66" name="CaixaDeTexto 65">
              <a:extLst>
                <a:ext uri="{FF2B5EF4-FFF2-40B4-BE49-F238E27FC236}">
                  <a16:creationId xmlns:a16="http://schemas.microsoft.com/office/drawing/2014/main" id="{B2AB07A9-42E3-A702-A947-776CC7BAA3AF}"/>
                </a:ext>
              </a:extLst>
            </p:cNvPr>
            <p:cNvSpPr txBox="1"/>
            <p:nvPr/>
          </p:nvSpPr>
          <p:spPr>
            <a:xfrm>
              <a:off x="4138050" y="3868222"/>
              <a:ext cx="15920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>
                  <a:solidFill>
                    <a:srgbClr val="5BADFF"/>
                  </a:solidFill>
                </a:rPr>
                <a:t>Não detectado</a:t>
              </a:r>
            </a:p>
          </p:txBody>
        </p:sp>
        <p:sp>
          <p:nvSpPr>
            <p:cNvPr id="67" name="CaixaDeTexto 66">
              <a:extLst>
                <a:ext uri="{FF2B5EF4-FFF2-40B4-BE49-F238E27FC236}">
                  <a16:creationId xmlns:a16="http://schemas.microsoft.com/office/drawing/2014/main" id="{15E3AE67-7889-8A58-1EE4-DECDE0A35E67}"/>
                </a:ext>
              </a:extLst>
            </p:cNvPr>
            <p:cNvSpPr txBox="1"/>
            <p:nvPr/>
          </p:nvSpPr>
          <p:spPr>
            <a:xfrm>
              <a:off x="4138050" y="5338006"/>
              <a:ext cx="15920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>
                  <a:solidFill>
                    <a:srgbClr val="5BADFF"/>
                  </a:solidFill>
                </a:rPr>
                <a:t>Não detectado</a:t>
              </a:r>
            </a:p>
          </p:txBody>
        </p:sp>
      </p:grpSp>
      <p:grpSp>
        <p:nvGrpSpPr>
          <p:cNvPr id="78" name="Agrupar 77">
            <a:extLst>
              <a:ext uri="{FF2B5EF4-FFF2-40B4-BE49-F238E27FC236}">
                <a16:creationId xmlns:a16="http://schemas.microsoft.com/office/drawing/2014/main" id="{63D55E03-CD7B-DBF4-CA3D-8D8208AA419A}"/>
              </a:ext>
            </a:extLst>
          </p:cNvPr>
          <p:cNvGrpSpPr/>
          <p:nvPr/>
        </p:nvGrpSpPr>
        <p:grpSpPr>
          <a:xfrm>
            <a:off x="7046009" y="3821436"/>
            <a:ext cx="1592092" cy="1911058"/>
            <a:chOff x="7044195" y="3812038"/>
            <a:chExt cx="1592092" cy="1911058"/>
          </a:xfrm>
        </p:grpSpPr>
        <p:sp>
          <p:nvSpPr>
            <p:cNvPr id="65" name="CaixaDeTexto 64">
              <a:extLst>
                <a:ext uri="{FF2B5EF4-FFF2-40B4-BE49-F238E27FC236}">
                  <a16:creationId xmlns:a16="http://schemas.microsoft.com/office/drawing/2014/main" id="{4BDB4910-C963-EFD9-7750-300B3A56E125}"/>
                </a:ext>
              </a:extLst>
            </p:cNvPr>
            <p:cNvSpPr txBox="1"/>
            <p:nvPr/>
          </p:nvSpPr>
          <p:spPr>
            <a:xfrm>
              <a:off x="7044195" y="3812038"/>
              <a:ext cx="13320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>
                  <a:solidFill>
                    <a:srgbClr val="00B050"/>
                  </a:solidFill>
                </a:rPr>
                <a:t>Positivo ( + )</a:t>
              </a:r>
            </a:p>
          </p:txBody>
        </p:sp>
        <p:sp>
          <p:nvSpPr>
            <p:cNvPr id="68" name="CaixaDeTexto 67">
              <a:extLst>
                <a:ext uri="{FF2B5EF4-FFF2-40B4-BE49-F238E27FC236}">
                  <a16:creationId xmlns:a16="http://schemas.microsoft.com/office/drawing/2014/main" id="{CEE5741D-3EFB-4876-F095-4243F6BC5F0E}"/>
                </a:ext>
              </a:extLst>
            </p:cNvPr>
            <p:cNvSpPr txBox="1"/>
            <p:nvPr/>
          </p:nvSpPr>
          <p:spPr>
            <a:xfrm>
              <a:off x="7044195" y="4559506"/>
              <a:ext cx="15920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>
                  <a:solidFill>
                    <a:srgbClr val="5BADFF"/>
                  </a:solidFill>
                </a:rPr>
                <a:t>Não detectado</a:t>
              </a:r>
            </a:p>
          </p:txBody>
        </p:sp>
        <p:sp>
          <p:nvSpPr>
            <p:cNvPr id="69" name="CaixaDeTexto 68">
              <a:extLst>
                <a:ext uri="{FF2B5EF4-FFF2-40B4-BE49-F238E27FC236}">
                  <a16:creationId xmlns:a16="http://schemas.microsoft.com/office/drawing/2014/main" id="{810E5DF0-5AA1-CA6D-436D-015A4598BFAA}"/>
                </a:ext>
              </a:extLst>
            </p:cNvPr>
            <p:cNvSpPr txBox="1"/>
            <p:nvPr/>
          </p:nvSpPr>
          <p:spPr>
            <a:xfrm>
              <a:off x="7044195" y="5353764"/>
              <a:ext cx="15920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>
                  <a:solidFill>
                    <a:srgbClr val="5BADFF"/>
                  </a:solidFill>
                </a:rPr>
                <a:t>Não detectado</a:t>
              </a:r>
            </a:p>
          </p:txBody>
        </p:sp>
      </p:grpSp>
      <p:grpSp>
        <p:nvGrpSpPr>
          <p:cNvPr id="80" name="Agrupar 79">
            <a:extLst>
              <a:ext uri="{FF2B5EF4-FFF2-40B4-BE49-F238E27FC236}">
                <a16:creationId xmlns:a16="http://schemas.microsoft.com/office/drawing/2014/main" id="{D063DD4E-E26D-C6D0-8070-6E9E048AC51B}"/>
              </a:ext>
            </a:extLst>
          </p:cNvPr>
          <p:cNvGrpSpPr/>
          <p:nvPr/>
        </p:nvGrpSpPr>
        <p:grpSpPr>
          <a:xfrm>
            <a:off x="1256728" y="3821436"/>
            <a:ext cx="1592092" cy="2351497"/>
            <a:chOff x="1235950" y="3830038"/>
            <a:chExt cx="1592092" cy="2351497"/>
          </a:xfrm>
        </p:grpSpPr>
        <p:sp>
          <p:nvSpPr>
            <p:cNvPr id="64" name="Retângulo 63">
              <a:extLst>
                <a:ext uri="{FF2B5EF4-FFF2-40B4-BE49-F238E27FC236}">
                  <a16:creationId xmlns:a16="http://schemas.microsoft.com/office/drawing/2014/main" id="{B6FEB7D4-982E-461F-BE5D-9FCC4F3A049A}"/>
                </a:ext>
              </a:extLst>
            </p:cNvPr>
            <p:cNvSpPr/>
            <p:nvPr/>
          </p:nvSpPr>
          <p:spPr>
            <a:xfrm>
              <a:off x="1235950" y="3937844"/>
              <a:ext cx="149371" cy="2243691"/>
            </a:xfrm>
            <a:prstGeom prst="rect">
              <a:avLst/>
            </a:pr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7" name="CaixaDeTexto 56">
              <a:extLst>
                <a:ext uri="{FF2B5EF4-FFF2-40B4-BE49-F238E27FC236}">
                  <a16:creationId xmlns:a16="http://schemas.microsoft.com/office/drawing/2014/main" id="{EC92B045-3DB0-7E81-6514-D733212AE25C}"/>
                </a:ext>
              </a:extLst>
            </p:cNvPr>
            <p:cNvSpPr txBox="1"/>
            <p:nvPr/>
          </p:nvSpPr>
          <p:spPr>
            <a:xfrm>
              <a:off x="1235950" y="3830038"/>
              <a:ext cx="13864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>
                  <a:solidFill>
                    <a:srgbClr val="FF0000"/>
                  </a:solidFill>
                </a:rPr>
                <a:t>Negativo ( - )</a:t>
              </a:r>
            </a:p>
          </p:txBody>
        </p:sp>
        <p:sp>
          <p:nvSpPr>
            <p:cNvPr id="62" name="CaixaDeTexto 61">
              <a:extLst>
                <a:ext uri="{FF2B5EF4-FFF2-40B4-BE49-F238E27FC236}">
                  <a16:creationId xmlns:a16="http://schemas.microsoft.com/office/drawing/2014/main" id="{7DB2C4A4-9BBF-E819-EF2B-862826816320}"/>
                </a:ext>
              </a:extLst>
            </p:cNvPr>
            <p:cNvSpPr txBox="1"/>
            <p:nvPr/>
          </p:nvSpPr>
          <p:spPr>
            <a:xfrm>
              <a:off x="1235950" y="4558698"/>
              <a:ext cx="13864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>
                  <a:solidFill>
                    <a:srgbClr val="FF0000"/>
                  </a:solidFill>
                </a:rPr>
                <a:t>Negativo ( - )</a:t>
              </a:r>
            </a:p>
          </p:txBody>
        </p:sp>
        <p:sp>
          <p:nvSpPr>
            <p:cNvPr id="72" name="CaixaDeTexto 71">
              <a:extLst>
                <a:ext uri="{FF2B5EF4-FFF2-40B4-BE49-F238E27FC236}">
                  <a16:creationId xmlns:a16="http://schemas.microsoft.com/office/drawing/2014/main" id="{0A8757DF-5DC1-B9F2-D414-82CB7B96D0D4}"/>
                </a:ext>
              </a:extLst>
            </p:cNvPr>
            <p:cNvSpPr txBox="1"/>
            <p:nvPr/>
          </p:nvSpPr>
          <p:spPr>
            <a:xfrm>
              <a:off x="1235950" y="5334004"/>
              <a:ext cx="15920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>
                  <a:solidFill>
                    <a:srgbClr val="5BADFF"/>
                  </a:solidFill>
                </a:rPr>
                <a:t>Não detectado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79114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8929"/>
    </mc:Choice>
    <mc:Fallback xmlns="">
      <p:transition spd="slow" advTm="58929"/>
    </mc:Fallback>
  </mc:AlternateContent>
  <p:extLst>
    <p:ext uri="{6950BFC3-D8DA-4A85-94F7-54DA5524770B}">
      <p188:commentRel xmlns:p188="http://schemas.microsoft.com/office/powerpoint/2018/8/main" r:id="rId3"/>
    </p:ext>
  </p:extLs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E58F96CF-3313-6BD4-7379-F4BABD7E9F25}"/>
              </a:ext>
            </a:extLst>
          </p:cNvPr>
          <p:cNvSpPr/>
          <p:nvPr/>
        </p:nvSpPr>
        <p:spPr>
          <a:xfrm>
            <a:off x="291410" y="1161669"/>
            <a:ext cx="8451984" cy="518600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62"/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E57B4D9F-94D5-454C-8091-AB2768D9FEDA}"/>
              </a:ext>
            </a:extLst>
          </p:cNvPr>
          <p:cNvSpPr/>
          <p:nvPr/>
        </p:nvSpPr>
        <p:spPr>
          <a:xfrm>
            <a:off x="6292084" y="1570338"/>
            <a:ext cx="989631" cy="381718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10319CC2-37C7-438E-A874-5497D2E857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F01539-AC96-4A5E-AF48-5B963BEB75E2}" type="slidenum">
              <a:rPr lang="pt-BR" smtClean="0"/>
              <a:pPr/>
              <a:t>25</a:t>
            </a:fld>
            <a:endParaRPr lang="pt-BR"/>
          </a:p>
        </p:txBody>
      </p:sp>
      <p:grpSp>
        <p:nvGrpSpPr>
          <p:cNvPr id="40" name="Agrupar 39">
            <a:extLst>
              <a:ext uri="{FF2B5EF4-FFF2-40B4-BE49-F238E27FC236}">
                <a16:creationId xmlns:a16="http://schemas.microsoft.com/office/drawing/2014/main" id="{9C7E3419-2041-4D27-8AE2-D062B6A43F3B}"/>
              </a:ext>
            </a:extLst>
          </p:cNvPr>
          <p:cNvGrpSpPr/>
          <p:nvPr/>
        </p:nvGrpSpPr>
        <p:grpSpPr>
          <a:xfrm>
            <a:off x="388947" y="689959"/>
            <a:ext cx="8354447" cy="333319"/>
            <a:chOff x="983573" y="658595"/>
            <a:chExt cx="7889391" cy="335036"/>
          </a:xfrm>
        </p:grpSpPr>
        <p:sp>
          <p:nvSpPr>
            <p:cNvPr id="46" name="Retângulo: Cantos Arredondados 45">
              <a:extLst>
                <a:ext uri="{FF2B5EF4-FFF2-40B4-BE49-F238E27FC236}">
                  <a16:creationId xmlns:a16="http://schemas.microsoft.com/office/drawing/2014/main" id="{35D8C617-32CC-418B-A55F-00215900DB89}"/>
                </a:ext>
              </a:extLst>
            </p:cNvPr>
            <p:cNvSpPr/>
            <p:nvPr/>
          </p:nvSpPr>
          <p:spPr>
            <a:xfrm>
              <a:off x="983573" y="658595"/>
              <a:ext cx="1470946" cy="335035"/>
            </a:xfrm>
            <a:prstGeom prst="round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sz="1100">
                  <a:solidFill>
                    <a:schemeClr val="tx1"/>
                  </a:solidFill>
                  <a:cs typeface="Calibri"/>
                </a:rPr>
                <a:t>Pergunta</a:t>
              </a:r>
            </a:p>
          </p:txBody>
        </p:sp>
        <p:sp>
          <p:nvSpPr>
            <p:cNvPr id="47" name="Retângulo: Cantos Arredondados 46">
              <a:extLst>
                <a:ext uri="{FF2B5EF4-FFF2-40B4-BE49-F238E27FC236}">
                  <a16:creationId xmlns:a16="http://schemas.microsoft.com/office/drawing/2014/main" id="{06DC4238-F215-4D1A-A63D-54EF97A4ABCA}"/>
                </a:ext>
              </a:extLst>
            </p:cNvPr>
            <p:cNvSpPr/>
            <p:nvPr/>
          </p:nvSpPr>
          <p:spPr>
            <a:xfrm>
              <a:off x="2588184" y="658595"/>
              <a:ext cx="1470946" cy="335035"/>
            </a:xfrm>
            <a:prstGeom prst="round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sz="1100">
                  <a:solidFill>
                    <a:schemeClr val="tx1"/>
                  </a:solidFill>
                  <a:cs typeface="Calibri"/>
                </a:rPr>
                <a:t>Modelo Teórico</a:t>
              </a:r>
            </a:p>
          </p:txBody>
        </p:sp>
        <p:sp>
          <p:nvSpPr>
            <p:cNvPr id="49" name="Retângulo: Cantos Arredondados 48">
              <a:extLst>
                <a:ext uri="{FF2B5EF4-FFF2-40B4-BE49-F238E27FC236}">
                  <a16:creationId xmlns:a16="http://schemas.microsoft.com/office/drawing/2014/main" id="{74EC9ECF-C7A6-4CD9-8791-A11804B781C1}"/>
                </a:ext>
              </a:extLst>
            </p:cNvPr>
            <p:cNvSpPr/>
            <p:nvPr/>
          </p:nvSpPr>
          <p:spPr>
            <a:xfrm>
              <a:off x="4192796" y="658596"/>
              <a:ext cx="1470946" cy="335035"/>
            </a:xfrm>
            <a:prstGeom prst="round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sz="1100">
                  <a:solidFill>
                    <a:schemeClr val="tx1"/>
                  </a:solidFill>
                  <a:cs typeface="Calibri"/>
                </a:rPr>
                <a:t>Análise Empírica</a:t>
              </a:r>
            </a:p>
          </p:txBody>
        </p:sp>
        <p:sp>
          <p:nvSpPr>
            <p:cNvPr id="50" name="Retângulo: Cantos Arredondados 49">
              <a:extLst>
                <a:ext uri="{FF2B5EF4-FFF2-40B4-BE49-F238E27FC236}">
                  <a16:creationId xmlns:a16="http://schemas.microsoft.com/office/drawing/2014/main" id="{40F71385-650E-4C7C-96AB-6256F85E6718}"/>
                </a:ext>
              </a:extLst>
            </p:cNvPr>
            <p:cNvSpPr/>
            <p:nvPr/>
          </p:nvSpPr>
          <p:spPr>
            <a:xfrm>
              <a:off x="5797406" y="658595"/>
              <a:ext cx="1470946" cy="335035"/>
            </a:xfrm>
            <a:prstGeom prst="roundRect">
              <a:avLst/>
            </a:prstGeom>
            <a:solidFill>
              <a:srgbClr val="0427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sz="1100">
                  <a:solidFill>
                    <a:schemeClr val="bg1"/>
                  </a:solidFill>
                </a:rPr>
                <a:t>Discussão</a:t>
              </a:r>
            </a:p>
          </p:txBody>
        </p:sp>
        <p:sp>
          <p:nvSpPr>
            <p:cNvPr id="51" name="Retângulo: Cantos Arredondados 50">
              <a:extLst>
                <a:ext uri="{FF2B5EF4-FFF2-40B4-BE49-F238E27FC236}">
                  <a16:creationId xmlns:a16="http://schemas.microsoft.com/office/drawing/2014/main" id="{7389DC17-9C39-4005-B254-E2A34B0BA992}"/>
                </a:ext>
              </a:extLst>
            </p:cNvPr>
            <p:cNvSpPr/>
            <p:nvPr/>
          </p:nvSpPr>
          <p:spPr>
            <a:xfrm>
              <a:off x="7402018" y="658595"/>
              <a:ext cx="1470946" cy="335035"/>
            </a:xfrm>
            <a:prstGeom prst="round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sz="1100">
                  <a:solidFill>
                    <a:schemeClr val="tx1"/>
                  </a:solidFill>
                  <a:cs typeface="Calibri"/>
                </a:rPr>
                <a:t>Recomendações</a:t>
              </a:r>
            </a:p>
          </p:txBody>
        </p:sp>
      </p:grpSp>
      <p:sp>
        <p:nvSpPr>
          <p:cNvPr id="11" name="AutoShape 8" descr="Mapa Do Brasil Clip Art at Clker.com - vector clip art online, royalty free  &amp;amp; public domain">
            <a:extLst>
              <a:ext uri="{FF2B5EF4-FFF2-40B4-BE49-F238E27FC236}">
                <a16:creationId xmlns:a16="http://schemas.microsoft.com/office/drawing/2014/main" id="{CA393D27-39A7-4B09-9C87-03D76A8416E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4" name="Retângulo 63">
            <a:extLst>
              <a:ext uri="{FF2B5EF4-FFF2-40B4-BE49-F238E27FC236}">
                <a16:creationId xmlns:a16="http://schemas.microsoft.com/office/drawing/2014/main" id="{B6FEB7D4-982E-461F-BE5D-9FCC4F3A049A}"/>
              </a:ext>
            </a:extLst>
          </p:cNvPr>
          <p:cNvSpPr/>
          <p:nvPr/>
        </p:nvSpPr>
        <p:spPr>
          <a:xfrm>
            <a:off x="2684890" y="3937844"/>
            <a:ext cx="149371" cy="2243691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0" name="Retângulo 69">
            <a:extLst>
              <a:ext uri="{FF2B5EF4-FFF2-40B4-BE49-F238E27FC236}">
                <a16:creationId xmlns:a16="http://schemas.microsoft.com/office/drawing/2014/main" id="{1481F70F-52F8-47ED-A339-3ED3008E3C2A}"/>
              </a:ext>
            </a:extLst>
          </p:cNvPr>
          <p:cNvSpPr/>
          <p:nvPr/>
        </p:nvSpPr>
        <p:spPr>
          <a:xfrm>
            <a:off x="2683007" y="3528294"/>
            <a:ext cx="151254" cy="163707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1" name="Retângulo 70">
            <a:extLst>
              <a:ext uri="{FF2B5EF4-FFF2-40B4-BE49-F238E27FC236}">
                <a16:creationId xmlns:a16="http://schemas.microsoft.com/office/drawing/2014/main" id="{5F727189-A6DC-4F44-9296-BD7048328B47}"/>
              </a:ext>
            </a:extLst>
          </p:cNvPr>
          <p:cNvSpPr/>
          <p:nvPr/>
        </p:nvSpPr>
        <p:spPr>
          <a:xfrm>
            <a:off x="7281715" y="11824"/>
            <a:ext cx="1557654" cy="5781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61BA42AD-B96A-E43E-CA18-C1A23555941E}"/>
              </a:ext>
            </a:extLst>
          </p:cNvPr>
          <p:cNvSpPr txBox="1"/>
          <p:nvPr/>
        </p:nvSpPr>
        <p:spPr>
          <a:xfrm>
            <a:off x="1575227" y="1447959"/>
            <a:ext cx="180974" cy="36194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pt-BR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7B134321-B1F3-563B-DDC9-7E16517CE7A3}"/>
              </a:ext>
            </a:extLst>
          </p:cNvPr>
          <p:cNvSpPr/>
          <p:nvPr/>
        </p:nvSpPr>
        <p:spPr>
          <a:xfrm>
            <a:off x="372240" y="1298357"/>
            <a:ext cx="8290324" cy="4314762"/>
          </a:xfrm>
          <a:prstGeom prst="roundRect">
            <a:avLst/>
          </a:prstGeom>
          <a:solidFill>
            <a:srgbClr val="66B3FF">
              <a:alpha val="13000"/>
            </a:srgbClr>
          </a:solidFill>
          <a:ln>
            <a:solidFill>
              <a:srgbClr val="66B3FF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D68B564-7E00-C545-65DE-D0EAC9B00DEA}"/>
              </a:ext>
            </a:extLst>
          </p:cNvPr>
          <p:cNvSpPr txBox="1"/>
          <p:nvPr/>
        </p:nvSpPr>
        <p:spPr>
          <a:xfrm>
            <a:off x="654796" y="5691018"/>
            <a:ext cx="8226201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1200">
                <a:ea typeface="+mn-lt"/>
                <a:cs typeface="+mn-lt"/>
              </a:rPr>
              <a:t>Número encontrados para 1%, 5% e 10% de significância.</a:t>
            </a:r>
            <a:endParaRPr lang="pt-BR" sz="1200">
              <a:cs typeface="Calibri" panose="020F0502020204030204"/>
            </a:endParaRP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8344E2DE-9CD3-2ACB-6DF4-6BD18D5D1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982" y="-6730"/>
            <a:ext cx="7036334" cy="696685"/>
          </a:xfrm>
        </p:spPr>
        <p:txBody>
          <a:bodyPr/>
          <a:lstStyle/>
          <a:p>
            <a:r>
              <a:rPr lang="pt-BR"/>
              <a:t>RESULTADOS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276FB7F1-EAF5-897C-C214-B2D08A70A63C}"/>
              </a:ext>
            </a:extLst>
          </p:cNvPr>
          <p:cNvSpPr txBox="1"/>
          <p:nvPr/>
        </p:nvSpPr>
        <p:spPr>
          <a:xfrm>
            <a:off x="1693972" y="1734801"/>
            <a:ext cx="55877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/>
              <a:t>Resultados da Celeridade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C331D1B-B044-84C2-65FB-A43C62CC7C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417" y="2762192"/>
            <a:ext cx="7521507" cy="2143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2963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8929"/>
    </mc:Choice>
    <mc:Fallback>
      <p:transition spd="slow" advTm="58929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E58F96CF-3313-6BD4-7379-F4BABD7E9F25}"/>
              </a:ext>
            </a:extLst>
          </p:cNvPr>
          <p:cNvSpPr/>
          <p:nvPr/>
        </p:nvSpPr>
        <p:spPr>
          <a:xfrm>
            <a:off x="291410" y="1161669"/>
            <a:ext cx="8451984" cy="518600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62"/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E57B4D9F-94D5-454C-8091-AB2768D9FEDA}"/>
              </a:ext>
            </a:extLst>
          </p:cNvPr>
          <p:cNvSpPr/>
          <p:nvPr/>
        </p:nvSpPr>
        <p:spPr>
          <a:xfrm>
            <a:off x="6292084" y="1570338"/>
            <a:ext cx="989631" cy="381718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10319CC2-37C7-438E-A874-5497D2E857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F01539-AC96-4A5E-AF48-5B963BEB75E2}" type="slidenum">
              <a:rPr lang="pt-BR" smtClean="0"/>
              <a:pPr/>
              <a:t>26</a:t>
            </a:fld>
            <a:endParaRPr lang="pt-BR"/>
          </a:p>
        </p:txBody>
      </p:sp>
      <p:grpSp>
        <p:nvGrpSpPr>
          <p:cNvPr id="40" name="Agrupar 39">
            <a:extLst>
              <a:ext uri="{FF2B5EF4-FFF2-40B4-BE49-F238E27FC236}">
                <a16:creationId xmlns:a16="http://schemas.microsoft.com/office/drawing/2014/main" id="{9C7E3419-2041-4D27-8AE2-D062B6A43F3B}"/>
              </a:ext>
            </a:extLst>
          </p:cNvPr>
          <p:cNvGrpSpPr/>
          <p:nvPr/>
        </p:nvGrpSpPr>
        <p:grpSpPr>
          <a:xfrm>
            <a:off x="388947" y="689959"/>
            <a:ext cx="8354447" cy="333319"/>
            <a:chOff x="983573" y="658595"/>
            <a:chExt cx="7889391" cy="335036"/>
          </a:xfrm>
        </p:grpSpPr>
        <p:sp>
          <p:nvSpPr>
            <p:cNvPr id="46" name="Retângulo: Cantos Arredondados 45">
              <a:extLst>
                <a:ext uri="{FF2B5EF4-FFF2-40B4-BE49-F238E27FC236}">
                  <a16:creationId xmlns:a16="http://schemas.microsoft.com/office/drawing/2014/main" id="{35D8C617-32CC-418B-A55F-00215900DB89}"/>
                </a:ext>
              </a:extLst>
            </p:cNvPr>
            <p:cNvSpPr/>
            <p:nvPr/>
          </p:nvSpPr>
          <p:spPr>
            <a:xfrm>
              <a:off x="983573" y="658595"/>
              <a:ext cx="1470946" cy="335035"/>
            </a:xfrm>
            <a:prstGeom prst="round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sz="1100">
                  <a:solidFill>
                    <a:schemeClr val="tx1"/>
                  </a:solidFill>
                  <a:cs typeface="Calibri"/>
                </a:rPr>
                <a:t>Pergunta</a:t>
              </a:r>
            </a:p>
          </p:txBody>
        </p:sp>
        <p:sp>
          <p:nvSpPr>
            <p:cNvPr id="47" name="Retângulo: Cantos Arredondados 46">
              <a:extLst>
                <a:ext uri="{FF2B5EF4-FFF2-40B4-BE49-F238E27FC236}">
                  <a16:creationId xmlns:a16="http://schemas.microsoft.com/office/drawing/2014/main" id="{06DC4238-F215-4D1A-A63D-54EF97A4ABCA}"/>
                </a:ext>
              </a:extLst>
            </p:cNvPr>
            <p:cNvSpPr/>
            <p:nvPr/>
          </p:nvSpPr>
          <p:spPr>
            <a:xfrm>
              <a:off x="2588184" y="658595"/>
              <a:ext cx="1470946" cy="335035"/>
            </a:xfrm>
            <a:prstGeom prst="round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sz="1100">
                  <a:solidFill>
                    <a:schemeClr val="tx1"/>
                  </a:solidFill>
                  <a:cs typeface="Calibri"/>
                </a:rPr>
                <a:t>Modelo Teórico</a:t>
              </a:r>
            </a:p>
          </p:txBody>
        </p:sp>
        <p:sp>
          <p:nvSpPr>
            <p:cNvPr id="49" name="Retângulo: Cantos Arredondados 48">
              <a:extLst>
                <a:ext uri="{FF2B5EF4-FFF2-40B4-BE49-F238E27FC236}">
                  <a16:creationId xmlns:a16="http://schemas.microsoft.com/office/drawing/2014/main" id="{74EC9ECF-C7A6-4CD9-8791-A11804B781C1}"/>
                </a:ext>
              </a:extLst>
            </p:cNvPr>
            <p:cNvSpPr/>
            <p:nvPr/>
          </p:nvSpPr>
          <p:spPr>
            <a:xfrm>
              <a:off x="4192796" y="658596"/>
              <a:ext cx="1470946" cy="335035"/>
            </a:xfrm>
            <a:prstGeom prst="round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sz="1100">
                  <a:solidFill>
                    <a:schemeClr val="tx1"/>
                  </a:solidFill>
                  <a:cs typeface="Calibri"/>
                </a:rPr>
                <a:t>Análise Empírica</a:t>
              </a:r>
            </a:p>
          </p:txBody>
        </p:sp>
        <p:sp>
          <p:nvSpPr>
            <p:cNvPr id="50" name="Retângulo: Cantos Arredondados 49">
              <a:extLst>
                <a:ext uri="{FF2B5EF4-FFF2-40B4-BE49-F238E27FC236}">
                  <a16:creationId xmlns:a16="http://schemas.microsoft.com/office/drawing/2014/main" id="{40F71385-650E-4C7C-96AB-6256F85E6718}"/>
                </a:ext>
              </a:extLst>
            </p:cNvPr>
            <p:cNvSpPr/>
            <p:nvPr/>
          </p:nvSpPr>
          <p:spPr>
            <a:xfrm>
              <a:off x="5797406" y="658595"/>
              <a:ext cx="1470946" cy="335035"/>
            </a:xfrm>
            <a:prstGeom prst="roundRect">
              <a:avLst/>
            </a:prstGeom>
            <a:solidFill>
              <a:srgbClr val="0427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sz="1100">
                  <a:solidFill>
                    <a:schemeClr val="bg1"/>
                  </a:solidFill>
                </a:rPr>
                <a:t>Discussão</a:t>
              </a:r>
            </a:p>
          </p:txBody>
        </p:sp>
        <p:sp>
          <p:nvSpPr>
            <p:cNvPr id="51" name="Retângulo: Cantos Arredondados 50">
              <a:extLst>
                <a:ext uri="{FF2B5EF4-FFF2-40B4-BE49-F238E27FC236}">
                  <a16:creationId xmlns:a16="http://schemas.microsoft.com/office/drawing/2014/main" id="{7389DC17-9C39-4005-B254-E2A34B0BA992}"/>
                </a:ext>
              </a:extLst>
            </p:cNvPr>
            <p:cNvSpPr/>
            <p:nvPr/>
          </p:nvSpPr>
          <p:spPr>
            <a:xfrm>
              <a:off x="7402018" y="658595"/>
              <a:ext cx="1470946" cy="335035"/>
            </a:xfrm>
            <a:prstGeom prst="round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sz="1100">
                  <a:solidFill>
                    <a:schemeClr val="tx1"/>
                  </a:solidFill>
                  <a:cs typeface="Calibri"/>
                </a:rPr>
                <a:t>Recomendações</a:t>
              </a:r>
            </a:p>
          </p:txBody>
        </p:sp>
      </p:grpSp>
      <p:sp>
        <p:nvSpPr>
          <p:cNvPr id="11" name="AutoShape 8" descr="Mapa Do Brasil Clip Art at Clker.com - vector clip art online, royalty free  &amp;amp; public domain">
            <a:extLst>
              <a:ext uri="{FF2B5EF4-FFF2-40B4-BE49-F238E27FC236}">
                <a16:creationId xmlns:a16="http://schemas.microsoft.com/office/drawing/2014/main" id="{CA393D27-39A7-4B09-9C87-03D76A8416E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4" name="Retângulo 63">
            <a:extLst>
              <a:ext uri="{FF2B5EF4-FFF2-40B4-BE49-F238E27FC236}">
                <a16:creationId xmlns:a16="http://schemas.microsoft.com/office/drawing/2014/main" id="{B6FEB7D4-982E-461F-BE5D-9FCC4F3A049A}"/>
              </a:ext>
            </a:extLst>
          </p:cNvPr>
          <p:cNvSpPr/>
          <p:nvPr/>
        </p:nvSpPr>
        <p:spPr>
          <a:xfrm>
            <a:off x="2684890" y="3937844"/>
            <a:ext cx="149371" cy="2243691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0" name="Retângulo 69">
            <a:extLst>
              <a:ext uri="{FF2B5EF4-FFF2-40B4-BE49-F238E27FC236}">
                <a16:creationId xmlns:a16="http://schemas.microsoft.com/office/drawing/2014/main" id="{1481F70F-52F8-47ED-A339-3ED3008E3C2A}"/>
              </a:ext>
            </a:extLst>
          </p:cNvPr>
          <p:cNvSpPr/>
          <p:nvPr/>
        </p:nvSpPr>
        <p:spPr>
          <a:xfrm>
            <a:off x="2683007" y="3528294"/>
            <a:ext cx="151254" cy="163707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1" name="Retângulo 70">
            <a:extLst>
              <a:ext uri="{FF2B5EF4-FFF2-40B4-BE49-F238E27FC236}">
                <a16:creationId xmlns:a16="http://schemas.microsoft.com/office/drawing/2014/main" id="{5F727189-A6DC-4F44-9296-BD7048328B47}"/>
              </a:ext>
            </a:extLst>
          </p:cNvPr>
          <p:cNvSpPr/>
          <p:nvPr/>
        </p:nvSpPr>
        <p:spPr>
          <a:xfrm>
            <a:off x="7281715" y="11824"/>
            <a:ext cx="1557654" cy="5781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61BA42AD-B96A-E43E-CA18-C1A23555941E}"/>
              </a:ext>
            </a:extLst>
          </p:cNvPr>
          <p:cNvSpPr txBox="1"/>
          <p:nvPr/>
        </p:nvSpPr>
        <p:spPr>
          <a:xfrm>
            <a:off x="1575227" y="1447959"/>
            <a:ext cx="180974" cy="36194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pt-BR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7B134321-B1F3-563B-DDC9-7E16517CE7A3}"/>
              </a:ext>
            </a:extLst>
          </p:cNvPr>
          <p:cNvSpPr/>
          <p:nvPr/>
        </p:nvSpPr>
        <p:spPr>
          <a:xfrm>
            <a:off x="372240" y="1298357"/>
            <a:ext cx="8290324" cy="4314762"/>
          </a:xfrm>
          <a:prstGeom prst="roundRect">
            <a:avLst/>
          </a:prstGeom>
          <a:solidFill>
            <a:srgbClr val="66B3FF">
              <a:alpha val="13000"/>
            </a:srgbClr>
          </a:solidFill>
          <a:ln>
            <a:solidFill>
              <a:srgbClr val="66B3FF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D68B564-7E00-C545-65DE-D0EAC9B00DEA}"/>
              </a:ext>
            </a:extLst>
          </p:cNvPr>
          <p:cNvSpPr txBox="1"/>
          <p:nvPr/>
        </p:nvSpPr>
        <p:spPr>
          <a:xfrm>
            <a:off x="654796" y="5691018"/>
            <a:ext cx="8226201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1200">
                <a:ea typeface="+mn-lt"/>
                <a:cs typeface="+mn-lt"/>
              </a:rPr>
              <a:t>Número encontrados para 1% e 5% de significância.</a:t>
            </a:r>
            <a:endParaRPr lang="pt-BR" sz="1200">
              <a:cs typeface="Calibri" panose="020F0502020204030204"/>
            </a:endParaRP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8344E2DE-9CD3-2ACB-6DF4-6BD18D5D1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982" y="-6730"/>
            <a:ext cx="7036334" cy="696685"/>
          </a:xfrm>
        </p:spPr>
        <p:txBody>
          <a:bodyPr/>
          <a:lstStyle/>
          <a:p>
            <a:r>
              <a:rPr lang="pt-BR"/>
              <a:t>RESULTADOS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60ECD45F-7A6F-10EF-93A4-E0268224E9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364" y="2760143"/>
            <a:ext cx="7888076" cy="2255578"/>
          </a:xfrm>
          <a:prstGeom prst="rect">
            <a:avLst/>
          </a:prstGeom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276FB7F1-EAF5-897C-C214-B2D08A70A63C}"/>
              </a:ext>
            </a:extLst>
          </p:cNvPr>
          <p:cNvSpPr txBox="1"/>
          <p:nvPr/>
        </p:nvSpPr>
        <p:spPr>
          <a:xfrm>
            <a:off x="1693972" y="1734801"/>
            <a:ext cx="55877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/>
              <a:t>Resultados da Celeridade</a:t>
            </a:r>
          </a:p>
        </p:txBody>
      </p:sp>
    </p:spTree>
    <p:extLst>
      <p:ext uri="{BB962C8B-B14F-4D97-AF65-F5344CB8AC3E}">
        <p14:creationId xmlns:p14="http://schemas.microsoft.com/office/powerpoint/2010/main" val="41699017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8929"/>
    </mc:Choice>
    <mc:Fallback>
      <p:transition spd="slow" advTm="58929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79ED734E-AC73-DAA0-9A84-7F25B1FBD04E}"/>
              </a:ext>
            </a:extLst>
          </p:cNvPr>
          <p:cNvSpPr/>
          <p:nvPr/>
        </p:nvSpPr>
        <p:spPr>
          <a:xfrm>
            <a:off x="548640" y="3034684"/>
            <a:ext cx="8130632" cy="138872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62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10319CC2-37C7-438E-A874-5497D2E857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F01539-AC96-4A5E-AF48-5B963BEB75E2}" type="slidenum">
              <a:rPr lang="pt-BR" smtClean="0"/>
              <a:pPr/>
              <a:t>27</a:t>
            </a:fld>
            <a:endParaRPr lang="pt-BR"/>
          </a:p>
        </p:txBody>
      </p:sp>
      <p:grpSp>
        <p:nvGrpSpPr>
          <p:cNvPr id="40" name="Agrupar 39">
            <a:extLst>
              <a:ext uri="{FF2B5EF4-FFF2-40B4-BE49-F238E27FC236}">
                <a16:creationId xmlns:a16="http://schemas.microsoft.com/office/drawing/2014/main" id="{9C7E3419-2041-4D27-8AE2-D062B6A43F3B}"/>
              </a:ext>
            </a:extLst>
          </p:cNvPr>
          <p:cNvGrpSpPr/>
          <p:nvPr/>
        </p:nvGrpSpPr>
        <p:grpSpPr>
          <a:xfrm>
            <a:off x="388947" y="689959"/>
            <a:ext cx="8354447" cy="333319"/>
            <a:chOff x="983573" y="658595"/>
            <a:chExt cx="7889391" cy="335036"/>
          </a:xfrm>
        </p:grpSpPr>
        <p:sp>
          <p:nvSpPr>
            <p:cNvPr id="46" name="Retângulo: Cantos Arredondados 45">
              <a:extLst>
                <a:ext uri="{FF2B5EF4-FFF2-40B4-BE49-F238E27FC236}">
                  <a16:creationId xmlns:a16="http://schemas.microsoft.com/office/drawing/2014/main" id="{35D8C617-32CC-418B-A55F-00215900DB89}"/>
                </a:ext>
              </a:extLst>
            </p:cNvPr>
            <p:cNvSpPr/>
            <p:nvPr/>
          </p:nvSpPr>
          <p:spPr>
            <a:xfrm>
              <a:off x="983573" y="658595"/>
              <a:ext cx="1470946" cy="335035"/>
            </a:xfrm>
            <a:prstGeom prst="round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sz="1100">
                  <a:solidFill>
                    <a:schemeClr val="tx1"/>
                  </a:solidFill>
                  <a:cs typeface="Calibri"/>
                </a:rPr>
                <a:t>Pergunta</a:t>
              </a:r>
            </a:p>
          </p:txBody>
        </p:sp>
        <p:sp>
          <p:nvSpPr>
            <p:cNvPr id="47" name="Retângulo: Cantos Arredondados 46">
              <a:extLst>
                <a:ext uri="{FF2B5EF4-FFF2-40B4-BE49-F238E27FC236}">
                  <a16:creationId xmlns:a16="http://schemas.microsoft.com/office/drawing/2014/main" id="{06DC4238-F215-4D1A-A63D-54EF97A4ABCA}"/>
                </a:ext>
              </a:extLst>
            </p:cNvPr>
            <p:cNvSpPr/>
            <p:nvPr/>
          </p:nvSpPr>
          <p:spPr>
            <a:xfrm>
              <a:off x="2588184" y="658595"/>
              <a:ext cx="1470946" cy="335035"/>
            </a:xfrm>
            <a:prstGeom prst="round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sz="1100">
                  <a:solidFill>
                    <a:schemeClr val="tx1"/>
                  </a:solidFill>
                  <a:cs typeface="Calibri"/>
                </a:rPr>
                <a:t>Modelo Teórico</a:t>
              </a:r>
            </a:p>
          </p:txBody>
        </p:sp>
        <p:sp>
          <p:nvSpPr>
            <p:cNvPr id="49" name="Retângulo: Cantos Arredondados 48">
              <a:extLst>
                <a:ext uri="{FF2B5EF4-FFF2-40B4-BE49-F238E27FC236}">
                  <a16:creationId xmlns:a16="http://schemas.microsoft.com/office/drawing/2014/main" id="{74EC9ECF-C7A6-4CD9-8791-A11804B781C1}"/>
                </a:ext>
              </a:extLst>
            </p:cNvPr>
            <p:cNvSpPr/>
            <p:nvPr/>
          </p:nvSpPr>
          <p:spPr>
            <a:xfrm>
              <a:off x="4192796" y="658596"/>
              <a:ext cx="1470946" cy="335035"/>
            </a:xfrm>
            <a:prstGeom prst="round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sz="1100">
                  <a:solidFill>
                    <a:schemeClr val="tx1"/>
                  </a:solidFill>
                  <a:cs typeface="Calibri"/>
                </a:rPr>
                <a:t>Análise Empírica</a:t>
              </a:r>
            </a:p>
          </p:txBody>
        </p:sp>
        <p:sp>
          <p:nvSpPr>
            <p:cNvPr id="50" name="Retângulo: Cantos Arredondados 49">
              <a:extLst>
                <a:ext uri="{FF2B5EF4-FFF2-40B4-BE49-F238E27FC236}">
                  <a16:creationId xmlns:a16="http://schemas.microsoft.com/office/drawing/2014/main" id="{40F71385-650E-4C7C-96AB-6256F85E6718}"/>
                </a:ext>
              </a:extLst>
            </p:cNvPr>
            <p:cNvSpPr/>
            <p:nvPr/>
          </p:nvSpPr>
          <p:spPr>
            <a:xfrm>
              <a:off x="5797406" y="658595"/>
              <a:ext cx="1470946" cy="335035"/>
            </a:xfrm>
            <a:prstGeom prst="roundRect">
              <a:avLst/>
            </a:prstGeom>
            <a:solidFill>
              <a:srgbClr val="0427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sz="1100">
                  <a:solidFill>
                    <a:schemeClr val="bg1"/>
                  </a:solidFill>
                </a:rPr>
                <a:t>Discussão</a:t>
              </a:r>
            </a:p>
          </p:txBody>
        </p:sp>
        <p:sp>
          <p:nvSpPr>
            <p:cNvPr id="51" name="Retângulo: Cantos Arredondados 50">
              <a:extLst>
                <a:ext uri="{FF2B5EF4-FFF2-40B4-BE49-F238E27FC236}">
                  <a16:creationId xmlns:a16="http://schemas.microsoft.com/office/drawing/2014/main" id="{7389DC17-9C39-4005-B254-E2A34B0BA992}"/>
                </a:ext>
              </a:extLst>
            </p:cNvPr>
            <p:cNvSpPr/>
            <p:nvPr/>
          </p:nvSpPr>
          <p:spPr>
            <a:xfrm>
              <a:off x="7402018" y="658595"/>
              <a:ext cx="1470946" cy="335035"/>
            </a:xfrm>
            <a:prstGeom prst="round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sz="1100">
                  <a:solidFill>
                    <a:schemeClr val="tx1"/>
                  </a:solidFill>
                  <a:cs typeface="Calibri"/>
                </a:rPr>
                <a:t>Recomendações</a:t>
              </a:r>
            </a:p>
          </p:txBody>
        </p:sp>
      </p:grpSp>
      <p:sp>
        <p:nvSpPr>
          <p:cNvPr id="11" name="AutoShape 8" descr="Mapa Do Brasil Clip Art at Clker.com - vector clip art online, royalty free  &amp;amp; public domain">
            <a:extLst>
              <a:ext uri="{FF2B5EF4-FFF2-40B4-BE49-F238E27FC236}">
                <a16:creationId xmlns:a16="http://schemas.microsoft.com/office/drawing/2014/main" id="{CA393D27-39A7-4B09-9C87-03D76A8416E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4" name="Retângulo 63">
            <a:extLst>
              <a:ext uri="{FF2B5EF4-FFF2-40B4-BE49-F238E27FC236}">
                <a16:creationId xmlns:a16="http://schemas.microsoft.com/office/drawing/2014/main" id="{B6FEB7D4-982E-461F-BE5D-9FCC4F3A049A}"/>
              </a:ext>
            </a:extLst>
          </p:cNvPr>
          <p:cNvSpPr/>
          <p:nvPr/>
        </p:nvSpPr>
        <p:spPr>
          <a:xfrm>
            <a:off x="2684890" y="3937844"/>
            <a:ext cx="149371" cy="2243691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0" name="Retângulo 69">
            <a:extLst>
              <a:ext uri="{FF2B5EF4-FFF2-40B4-BE49-F238E27FC236}">
                <a16:creationId xmlns:a16="http://schemas.microsoft.com/office/drawing/2014/main" id="{1481F70F-52F8-47ED-A339-3ED3008E3C2A}"/>
              </a:ext>
            </a:extLst>
          </p:cNvPr>
          <p:cNvSpPr/>
          <p:nvPr/>
        </p:nvSpPr>
        <p:spPr>
          <a:xfrm>
            <a:off x="2683007" y="3528294"/>
            <a:ext cx="151254" cy="163707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1" name="Retângulo 70">
            <a:extLst>
              <a:ext uri="{FF2B5EF4-FFF2-40B4-BE49-F238E27FC236}">
                <a16:creationId xmlns:a16="http://schemas.microsoft.com/office/drawing/2014/main" id="{5F727189-A6DC-4F44-9296-BD7048328B47}"/>
              </a:ext>
            </a:extLst>
          </p:cNvPr>
          <p:cNvSpPr/>
          <p:nvPr/>
        </p:nvSpPr>
        <p:spPr>
          <a:xfrm>
            <a:off x="7281715" y="11824"/>
            <a:ext cx="1557654" cy="5781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61BA42AD-B96A-E43E-CA18-C1A23555941E}"/>
              </a:ext>
            </a:extLst>
          </p:cNvPr>
          <p:cNvSpPr txBox="1"/>
          <p:nvPr/>
        </p:nvSpPr>
        <p:spPr>
          <a:xfrm>
            <a:off x="1575227" y="1447959"/>
            <a:ext cx="180974" cy="36194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3CF02774-4CA5-EB8C-D28B-2F71E434FE86}"/>
              </a:ext>
            </a:extLst>
          </p:cNvPr>
          <p:cNvSpPr txBox="1"/>
          <p:nvPr/>
        </p:nvSpPr>
        <p:spPr>
          <a:xfrm>
            <a:off x="1891650" y="2248054"/>
            <a:ext cx="5349042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2800" b="1">
                <a:cs typeface="Calibri"/>
              </a:rPr>
              <a:t>Retomada da Hipótese Econômica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D4C0AF46-81AA-11B8-F607-7B7376249572}"/>
              </a:ext>
            </a:extLst>
          </p:cNvPr>
          <p:cNvSpPr txBox="1"/>
          <p:nvPr/>
        </p:nvSpPr>
        <p:spPr>
          <a:xfrm>
            <a:off x="453071" y="3034685"/>
            <a:ext cx="8226201" cy="156966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endParaRPr lang="pt-BR">
              <a:ea typeface="+mn-lt"/>
              <a:cs typeface="+mn-lt"/>
            </a:endParaRPr>
          </a:p>
          <a:p>
            <a:pPr algn="ctr"/>
            <a:r>
              <a:rPr lang="pt-BR" sz="2000">
                <a:ea typeface="+mn-lt"/>
                <a:cs typeface="+mn-lt"/>
              </a:rPr>
              <a:t>Um </a:t>
            </a:r>
            <a:r>
              <a:rPr lang="pt-BR" sz="2000" b="1">
                <a:ea typeface="+mn-lt"/>
                <a:cs typeface="+mn-lt"/>
              </a:rPr>
              <a:t>aumento na celeridade</a:t>
            </a:r>
            <a:r>
              <a:rPr lang="pt-BR" sz="2000">
                <a:ea typeface="+mn-lt"/>
                <a:cs typeface="+mn-lt"/>
              </a:rPr>
              <a:t>, ou seja, uma diminuição no tempo geral de espera da sentença, fracamente, resulta em um </a:t>
            </a:r>
            <a:r>
              <a:rPr lang="pt-BR" sz="2000" b="1">
                <a:ea typeface="+mn-lt"/>
                <a:cs typeface="+mn-lt"/>
              </a:rPr>
              <a:t>aumento da taxa de crimes de caráter aquisitivo</a:t>
            </a:r>
            <a:r>
              <a:rPr lang="pt-BR" sz="2000">
                <a:ea typeface="+mn-lt"/>
                <a:cs typeface="+mn-lt"/>
              </a:rPr>
              <a:t>.</a:t>
            </a:r>
            <a:endParaRPr lang="pt-BR" sz="2000"/>
          </a:p>
          <a:p>
            <a:endParaRPr lang="pt-BR">
              <a:cs typeface="Calibri"/>
            </a:endParaRP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05D5D645-B596-CACE-6812-1E1626758B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982" y="-6730"/>
            <a:ext cx="7036334" cy="696685"/>
          </a:xfrm>
        </p:spPr>
        <p:txBody>
          <a:bodyPr/>
          <a:lstStyle/>
          <a:p>
            <a:r>
              <a:rPr lang="pt-BR"/>
              <a:t>RESULTADOS</a:t>
            </a:r>
          </a:p>
        </p:txBody>
      </p:sp>
    </p:spTree>
    <p:extLst>
      <p:ext uri="{BB962C8B-B14F-4D97-AF65-F5344CB8AC3E}">
        <p14:creationId xmlns:p14="http://schemas.microsoft.com/office/powerpoint/2010/main" val="2506542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8929"/>
    </mc:Choice>
    <mc:Fallback xmlns="">
      <p:transition spd="slow" advTm="58929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79ED734E-AC73-DAA0-9A84-7F25B1FBD04E}"/>
              </a:ext>
            </a:extLst>
          </p:cNvPr>
          <p:cNvSpPr/>
          <p:nvPr/>
        </p:nvSpPr>
        <p:spPr>
          <a:xfrm>
            <a:off x="291410" y="1159162"/>
            <a:ext cx="8451984" cy="518600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62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7B134321-B1F3-563B-DDC9-7E16517CE7A3}"/>
              </a:ext>
            </a:extLst>
          </p:cNvPr>
          <p:cNvSpPr/>
          <p:nvPr/>
        </p:nvSpPr>
        <p:spPr>
          <a:xfrm>
            <a:off x="453070" y="1376256"/>
            <a:ext cx="8226202" cy="728373"/>
          </a:xfrm>
          <a:prstGeom prst="roundRect">
            <a:avLst/>
          </a:prstGeom>
          <a:solidFill>
            <a:srgbClr val="66B3FF">
              <a:alpha val="13000"/>
            </a:srgbClr>
          </a:solidFill>
          <a:ln>
            <a:solidFill>
              <a:srgbClr val="66B3FF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10319CC2-37C7-438E-A874-5497D2E857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F01539-AC96-4A5E-AF48-5B963BEB75E2}" type="slidenum">
              <a:rPr lang="pt-BR" smtClean="0"/>
              <a:pPr/>
              <a:t>28</a:t>
            </a:fld>
            <a:endParaRPr lang="pt-BR"/>
          </a:p>
        </p:txBody>
      </p:sp>
      <p:grpSp>
        <p:nvGrpSpPr>
          <p:cNvPr id="40" name="Agrupar 39">
            <a:extLst>
              <a:ext uri="{FF2B5EF4-FFF2-40B4-BE49-F238E27FC236}">
                <a16:creationId xmlns:a16="http://schemas.microsoft.com/office/drawing/2014/main" id="{9C7E3419-2041-4D27-8AE2-D062B6A43F3B}"/>
              </a:ext>
            </a:extLst>
          </p:cNvPr>
          <p:cNvGrpSpPr/>
          <p:nvPr/>
        </p:nvGrpSpPr>
        <p:grpSpPr>
          <a:xfrm>
            <a:off x="388947" y="689959"/>
            <a:ext cx="8354447" cy="333319"/>
            <a:chOff x="983573" y="658595"/>
            <a:chExt cx="7889391" cy="335036"/>
          </a:xfrm>
        </p:grpSpPr>
        <p:sp>
          <p:nvSpPr>
            <p:cNvPr id="46" name="Retângulo: Cantos Arredondados 45">
              <a:extLst>
                <a:ext uri="{FF2B5EF4-FFF2-40B4-BE49-F238E27FC236}">
                  <a16:creationId xmlns:a16="http://schemas.microsoft.com/office/drawing/2014/main" id="{35D8C617-32CC-418B-A55F-00215900DB89}"/>
                </a:ext>
              </a:extLst>
            </p:cNvPr>
            <p:cNvSpPr/>
            <p:nvPr/>
          </p:nvSpPr>
          <p:spPr>
            <a:xfrm>
              <a:off x="983573" y="658595"/>
              <a:ext cx="1470946" cy="335035"/>
            </a:xfrm>
            <a:prstGeom prst="round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sz="1100">
                  <a:solidFill>
                    <a:schemeClr val="tx1"/>
                  </a:solidFill>
                  <a:cs typeface="Calibri"/>
                </a:rPr>
                <a:t>Pergunta</a:t>
              </a:r>
            </a:p>
          </p:txBody>
        </p:sp>
        <p:sp>
          <p:nvSpPr>
            <p:cNvPr id="47" name="Retângulo: Cantos Arredondados 46">
              <a:extLst>
                <a:ext uri="{FF2B5EF4-FFF2-40B4-BE49-F238E27FC236}">
                  <a16:creationId xmlns:a16="http://schemas.microsoft.com/office/drawing/2014/main" id="{06DC4238-F215-4D1A-A63D-54EF97A4ABCA}"/>
                </a:ext>
              </a:extLst>
            </p:cNvPr>
            <p:cNvSpPr/>
            <p:nvPr/>
          </p:nvSpPr>
          <p:spPr>
            <a:xfrm>
              <a:off x="2588184" y="658595"/>
              <a:ext cx="1470946" cy="335035"/>
            </a:xfrm>
            <a:prstGeom prst="round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sz="1100">
                  <a:solidFill>
                    <a:schemeClr val="tx1"/>
                  </a:solidFill>
                  <a:cs typeface="Calibri"/>
                </a:rPr>
                <a:t>Modelo Teórico</a:t>
              </a:r>
            </a:p>
          </p:txBody>
        </p:sp>
        <p:sp>
          <p:nvSpPr>
            <p:cNvPr id="49" name="Retângulo: Cantos Arredondados 48">
              <a:extLst>
                <a:ext uri="{FF2B5EF4-FFF2-40B4-BE49-F238E27FC236}">
                  <a16:creationId xmlns:a16="http://schemas.microsoft.com/office/drawing/2014/main" id="{74EC9ECF-C7A6-4CD9-8791-A11804B781C1}"/>
                </a:ext>
              </a:extLst>
            </p:cNvPr>
            <p:cNvSpPr/>
            <p:nvPr/>
          </p:nvSpPr>
          <p:spPr>
            <a:xfrm>
              <a:off x="4192796" y="658596"/>
              <a:ext cx="1470946" cy="335035"/>
            </a:xfrm>
            <a:prstGeom prst="round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sz="1100">
                  <a:solidFill>
                    <a:schemeClr val="tx1"/>
                  </a:solidFill>
                  <a:cs typeface="Calibri"/>
                </a:rPr>
                <a:t>Análise Empírica</a:t>
              </a:r>
            </a:p>
          </p:txBody>
        </p:sp>
        <p:sp>
          <p:nvSpPr>
            <p:cNvPr id="50" name="Retângulo: Cantos Arredondados 49">
              <a:extLst>
                <a:ext uri="{FF2B5EF4-FFF2-40B4-BE49-F238E27FC236}">
                  <a16:creationId xmlns:a16="http://schemas.microsoft.com/office/drawing/2014/main" id="{40F71385-650E-4C7C-96AB-6256F85E6718}"/>
                </a:ext>
              </a:extLst>
            </p:cNvPr>
            <p:cNvSpPr/>
            <p:nvPr/>
          </p:nvSpPr>
          <p:spPr>
            <a:xfrm>
              <a:off x="5797406" y="658595"/>
              <a:ext cx="1470946" cy="335035"/>
            </a:xfrm>
            <a:prstGeom prst="roundRect">
              <a:avLst/>
            </a:prstGeom>
            <a:solidFill>
              <a:srgbClr val="0427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sz="1100">
                  <a:solidFill>
                    <a:schemeClr val="bg1"/>
                  </a:solidFill>
                </a:rPr>
                <a:t>Discussão</a:t>
              </a:r>
            </a:p>
          </p:txBody>
        </p:sp>
        <p:sp>
          <p:nvSpPr>
            <p:cNvPr id="51" name="Retângulo: Cantos Arredondados 50">
              <a:extLst>
                <a:ext uri="{FF2B5EF4-FFF2-40B4-BE49-F238E27FC236}">
                  <a16:creationId xmlns:a16="http://schemas.microsoft.com/office/drawing/2014/main" id="{7389DC17-9C39-4005-B254-E2A34B0BA992}"/>
                </a:ext>
              </a:extLst>
            </p:cNvPr>
            <p:cNvSpPr/>
            <p:nvPr/>
          </p:nvSpPr>
          <p:spPr>
            <a:xfrm>
              <a:off x="7402018" y="658595"/>
              <a:ext cx="1470946" cy="335035"/>
            </a:xfrm>
            <a:prstGeom prst="round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sz="1100">
                  <a:solidFill>
                    <a:schemeClr val="tx1"/>
                  </a:solidFill>
                  <a:cs typeface="Calibri"/>
                </a:rPr>
                <a:t>Recomendações</a:t>
              </a:r>
            </a:p>
          </p:txBody>
        </p:sp>
      </p:grpSp>
      <p:sp>
        <p:nvSpPr>
          <p:cNvPr id="11" name="AutoShape 8" descr="Mapa Do Brasil Clip Art at Clker.com - vector clip art online, royalty free  &amp;amp; public domain">
            <a:extLst>
              <a:ext uri="{FF2B5EF4-FFF2-40B4-BE49-F238E27FC236}">
                <a16:creationId xmlns:a16="http://schemas.microsoft.com/office/drawing/2014/main" id="{CA393D27-39A7-4B09-9C87-03D76A8416E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4" name="Retângulo 63">
            <a:extLst>
              <a:ext uri="{FF2B5EF4-FFF2-40B4-BE49-F238E27FC236}">
                <a16:creationId xmlns:a16="http://schemas.microsoft.com/office/drawing/2014/main" id="{B6FEB7D4-982E-461F-BE5D-9FCC4F3A049A}"/>
              </a:ext>
            </a:extLst>
          </p:cNvPr>
          <p:cNvSpPr/>
          <p:nvPr/>
        </p:nvSpPr>
        <p:spPr>
          <a:xfrm>
            <a:off x="2684890" y="3937844"/>
            <a:ext cx="149371" cy="2243691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0" name="Retângulo 69">
            <a:extLst>
              <a:ext uri="{FF2B5EF4-FFF2-40B4-BE49-F238E27FC236}">
                <a16:creationId xmlns:a16="http://schemas.microsoft.com/office/drawing/2014/main" id="{1481F70F-52F8-47ED-A339-3ED3008E3C2A}"/>
              </a:ext>
            </a:extLst>
          </p:cNvPr>
          <p:cNvSpPr/>
          <p:nvPr/>
        </p:nvSpPr>
        <p:spPr>
          <a:xfrm>
            <a:off x="2683007" y="3528294"/>
            <a:ext cx="151254" cy="163707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1" name="Retângulo 70">
            <a:extLst>
              <a:ext uri="{FF2B5EF4-FFF2-40B4-BE49-F238E27FC236}">
                <a16:creationId xmlns:a16="http://schemas.microsoft.com/office/drawing/2014/main" id="{5F727189-A6DC-4F44-9296-BD7048328B47}"/>
              </a:ext>
            </a:extLst>
          </p:cNvPr>
          <p:cNvSpPr/>
          <p:nvPr/>
        </p:nvSpPr>
        <p:spPr>
          <a:xfrm>
            <a:off x="7281715" y="11824"/>
            <a:ext cx="1557654" cy="5781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61BA42AD-B96A-E43E-CA18-C1A23555941E}"/>
              </a:ext>
            </a:extLst>
          </p:cNvPr>
          <p:cNvSpPr txBox="1"/>
          <p:nvPr/>
        </p:nvSpPr>
        <p:spPr>
          <a:xfrm>
            <a:off x="1575227" y="1447959"/>
            <a:ext cx="180974" cy="36194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3CF02774-4CA5-EB8C-D28B-2F71E434FE86}"/>
              </a:ext>
            </a:extLst>
          </p:cNvPr>
          <p:cNvSpPr txBox="1"/>
          <p:nvPr/>
        </p:nvSpPr>
        <p:spPr>
          <a:xfrm>
            <a:off x="1896432" y="1373550"/>
            <a:ext cx="5349042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2800" b="1">
                <a:cs typeface="Calibri"/>
              </a:rPr>
              <a:t>Ponte com a literatura Empírica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88FB7241-6117-D72D-8629-A0E5871C9370}"/>
              </a:ext>
            </a:extLst>
          </p:cNvPr>
          <p:cNvSpPr txBox="1"/>
          <p:nvPr/>
        </p:nvSpPr>
        <p:spPr>
          <a:xfrm>
            <a:off x="508374" y="2351593"/>
            <a:ext cx="74561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/>
              <a:t>Criminosos podem reagir mais a relacionamentos proximais do que distais  (Walter 2015).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91BED8FB-5128-C5D2-7D6C-3F822FFE1F13}"/>
              </a:ext>
            </a:extLst>
          </p:cNvPr>
          <p:cNvSpPr txBox="1"/>
          <p:nvPr/>
        </p:nvSpPr>
        <p:spPr>
          <a:xfrm>
            <a:off x="1086383" y="3365578"/>
            <a:ext cx="74561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/>
              <a:t>Isso pode explicar porque o tempo de pena (distal) pode importar menos do que a certeza de detecção (proximal).</a:t>
            </a:r>
          </a:p>
          <a:p>
            <a:pPr algn="just"/>
            <a:r>
              <a:rPr lang="pt-BR"/>
              <a:t>Não segue-se do modelo de Becker.</a:t>
            </a:r>
          </a:p>
        </p:txBody>
      </p:sp>
      <p:sp>
        <p:nvSpPr>
          <p:cNvPr id="22" name="Seta: Dobrada para Cima 21">
            <a:extLst>
              <a:ext uri="{FF2B5EF4-FFF2-40B4-BE49-F238E27FC236}">
                <a16:creationId xmlns:a16="http://schemas.microsoft.com/office/drawing/2014/main" id="{1A34C2E5-42AF-5AC4-18A3-4D53BD75375B}"/>
              </a:ext>
            </a:extLst>
          </p:cNvPr>
          <p:cNvSpPr/>
          <p:nvPr/>
        </p:nvSpPr>
        <p:spPr>
          <a:xfrm rot="5400000">
            <a:off x="501805" y="3197148"/>
            <a:ext cx="585664" cy="386427"/>
          </a:xfrm>
          <a:prstGeom prst="bentUp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  <a:highlight>
                <a:srgbClr val="000000"/>
              </a:highlight>
            </a:endParaRP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F8AFB1C6-9580-FECA-005F-7836001F7BE4}"/>
              </a:ext>
            </a:extLst>
          </p:cNvPr>
          <p:cNvSpPr txBox="1"/>
          <p:nvPr/>
        </p:nvSpPr>
        <p:spPr>
          <a:xfrm>
            <a:off x="604349" y="4534751"/>
            <a:ext cx="74561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/>
              <a:t>Racionalidade em si é limitada</a:t>
            </a:r>
          </a:p>
          <a:p>
            <a:pPr algn="just"/>
            <a:r>
              <a:rPr lang="pt-BR"/>
              <a:t>      (Herbert Simon 1978).</a:t>
            </a:r>
          </a:p>
        </p:txBody>
      </p:sp>
      <p:pic>
        <p:nvPicPr>
          <p:cNvPr id="27" name="Gráfico 26" descr="Cérebro na cabeça com preenchimento sólido">
            <a:extLst>
              <a:ext uri="{FF2B5EF4-FFF2-40B4-BE49-F238E27FC236}">
                <a16:creationId xmlns:a16="http://schemas.microsoft.com/office/drawing/2014/main" id="{F7FD170D-41CE-BFE8-EC04-582989EE99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917125" y="3985860"/>
            <a:ext cx="1495884" cy="1495884"/>
          </a:xfrm>
          <a:prstGeom prst="rect">
            <a:avLst/>
          </a:prstGeom>
        </p:spPr>
      </p:pic>
      <p:pic>
        <p:nvPicPr>
          <p:cNvPr id="29" name="Gráfico 28" descr="Ponto de interrogação com preenchimento sólido">
            <a:extLst>
              <a:ext uri="{FF2B5EF4-FFF2-40B4-BE49-F238E27FC236}">
                <a16:creationId xmlns:a16="http://schemas.microsoft.com/office/drawing/2014/main" id="{4264AFD4-1CFF-2E66-440E-5C69608EAB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728540" y="384948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736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8929"/>
    </mc:Choice>
    <mc:Fallback xmlns="">
      <p:transition spd="slow" advTm="58929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79ED734E-AC73-DAA0-9A84-7F25B1FBD04E}"/>
              </a:ext>
            </a:extLst>
          </p:cNvPr>
          <p:cNvSpPr/>
          <p:nvPr/>
        </p:nvSpPr>
        <p:spPr>
          <a:xfrm>
            <a:off x="291410" y="1161669"/>
            <a:ext cx="8451984" cy="518600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62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7B134321-B1F3-563B-DDC9-7E16517CE7A3}"/>
              </a:ext>
            </a:extLst>
          </p:cNvPr>
          <p:cNvSpPr/>
          <p:nvPr/>
        </p:nvSpPr>
        <p:spPr>
          <a:xfrm>
            <a:off x="453070" y="1376256"/>
            <a:ext cx="8226202" cy="728373"/>
          </a:xfrm>
          <a:prstGeom prst="roundRect">
            <a:avLst/>
          </a:prstGeom>
          <a:solidFill>
            <a:srgbClr val="66B3FF">
              <a:alpha val="13000"/>
            </a:srgbClr>
          </a:solidFill>
          <a:ln>
            <a:solidFill>
              <a:srgbClr val="66B3FF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10319CC2-37C7-438E-A874-5497D2E857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F01539-AC96-4A5E-AF48-5B963BEB75E2}" type="slidenum">
              <a:rPr lang="pt-BR" smtClean="0"/>
              <a:pPr/>
              <a:t>29</a:t>
            </a:fld>
            <a:endParaRPr lang="pt-BR"/>
          </a:p>
        </p:txBody>
      </p:sp>
      <p:grpSp>
        <p:nvGrpSpPr>
          <p:cNvPr id="40" name="Agrupar 39">
            <a:extLst>
              <a:ext uri="{FF2B5EF4-FFF2-40B4-BE49-F238E27FC236}">
                <a16:creationId xmlns:a16="http://schemas.microsoft.com/office/drawing/2014/main" id="{9C7E3419-2041-4D27-8AE2-D062B6A43F3B}"/>
              </a:ext>
            </a:extLst>
          </p:cNvPr>
          <p:cNvGrpSpPr/>
          <p:nvPr/>
        </p:nvGrpSpPr>
        <p:grpSpPr>
          <a:xfrm>
            <a:off x="388947" y="689959"/>
            <a:ext cx="8354447" cy="333319"/>
            <a:chOff x="983573" y="658595"/>
            <a:chExt cx="7889391" cy="335036"/>
          </a:xfrm>
        </p:grpSpPr>
        <p:sp>
          <p:nvSpPr>
            <p:cNvPr id="46" name="Retângulo: Cantos Arredondados 45">
              <a:extLst>
                <a:ext uri="{FF2B5EF4-FFF2-40B4-BE49-F238E27FC236}">
                  <a16:creationId xmlns:a16="http://schemas.microsoft.com/office/drawing/2014/main" id="{35D8C617-32CC-418B-A55F-00215900DB89}"/>
                </a:ext>
              </a:extLst>
            </p:cNvPr>
            <p:cNvSpPr/>
            <p:nvPr/>
          </p:nvSpPr>
          <p:spPr>
            <a:xfrm>
              <a:off x="983573" y="658595"/>
              <a:ext cx="1470946" cy="335035"/>
            </a:xfrm>
            <a:prstGeom prst="round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sz="1100">
                  <a:solidFill>
                    <a:schemeClr val="tx1"/>
                  </a:solidFill>
                  <a:cs typeface="Calibri"/>
                </a:rPr>
                <a:t>Pergunta</a:t>
              </a:r>
            </a:p>
          </p:txBody>
        </p:sp>
        <p:sp>
          <p:nvSpPr>
            <p:cNvPr id="47" name="Retângulo: Cantos Arredondados 46">
              <a:extLst>
                <a:ext uri="{FF2B5EF4-FFF2-40B4-BE49-F238E27FC236}">
                  <a16:creationId xmlns:a16="http://schemas.microsoft.com/office/drawing/2014/main" id="{06DC4238-F215-4D1A-A63D-54EF97A4ABCA}"/>
                </a:ext>
              </a:extLst>
            </p:cNvPr>
            <p:cNvSpPr/>
            <p:nvPr/>
          </p:nvSpPr>
          <p:spPr>
            <a:xfrm>
              <a:off x="2588184" y="658595"/>
              <a:ext cx="1470946" cy="335035"/>
            </a:xfrm>
            <a:prstGeom prst="round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sz="1100">
                  <a:solidFill>
                    <a:schemeClr val="tx1"/>
                  </a:solidFill>
                  <a:cs typeface="Calibri"/>
                </a:rPr>
                <a:t>Modelo Teórico</a:t>
              </a:r>
            </a:p>
          </p:txBody>
        </p:sp>
        <p:sp>
          <p:nvSpPr>
            <p:cNvPr id="49" name="Retângulo: Cantos Arredondados 48">
              <a:extLst>
                <a:ext uri="{FF2B5EF4-FFF2-40B4-BE49-F238E27FC236}">
                  <a16:creationId xmlns:a16="http://schemas.microsoft.com/office/drawing/2014/main" id="{74EC9ECF-C7A6-4CD9-8791-A11804B781C1}"/>
                </a:ext>
              </a:extLst>
            </p:cNvPr>
            <p:cNvSpPr/>
            <p:nvPr/>
          </p:nvSpPr>
          <p:spPr>
            <a:xfrm>
              <a:off x="4192796" y="658596"/>
              <a:ext cx="1470946" cy="335035"/>
            </a:xfrm>
            <a:prstGeom prst="round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sz="1100">
                  <a:solidFill>
                    <a:schemeClr val="tx1"/>
                  </a:solidFill>
                  <a:cs typeface="Calibri"/>
                </a:rPr>
                <a:t>Análise Empírica</a:t>
              </a:r>
            </a:p>
          </p:txBody>
        </p:sp>
        <p:sp>
          <p:nvSpPr>
            <p:cNvPr id="50" name="Retângulo: Cantos Arredondados 49">
              <a:extLst>
                <a:ext uri="{FF2B5EF4-FFF2-40B4-BE49-F238E27FC236}">
                  <a16:creationId xmlns:a16="http://schemas.microsoft.com/office/drawing/2014/main" id="{40F71385-650E-4C7C-96AB-6256F85E6718}"/>
                </a:ext>
              </a:extLst>
            </p:cNvPr>
            <p:cNvSpPr/>
            <p:nvPr/>
          </p:nvSpPr>
          <p:spPr>
            <a:xfrm>
              <a:off x="5797406" y="658595"/>
              <a:ext cx="1470946" cy="335035"/>
            </a:xfrm>
            <a:prstGeom prst="roundRect">
              <a:avLst/>
            </a:prstGeom>
            <a:solidFill>
              <a:srgbClr val="0427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sz="1100">
                  <a:solidFill>
                    <a:schemeClr val="bg1"/>
                  </a:solidFill>
                </a:rPr>
                <a:t>Discussão</a:t>
              </a:r>
            </a:p>
          </p:txBody>
        </p:sp>
        <p:sp>
          <p:nvSpPr>
            <p:cNvPr id="51" name="Retângulo: Cantos Arredondados 50">
              <a:extLst>
                <a:ext uri="{FF2B5EF4-FFF2-40B4-BE49-F238E27FC236}">
                  <a16:creationId xmlns:a16="http://schemas.microsoft.com/office/drawing/2014/main" id="{7389DC17-9C39-4005-B254-E2A34B0BA992}"/>
                </a:ext>
              </a:extLst>
            </p:cNvPr>
            <p:cNvSpPr/>
            <p:nvPr/>
          </p:nvSpPr>
          <p:spPr>
            <a:xfrm>
              <a:off x="7402018" y="658595"/>
              <a:ext cx="1470946" cy="335035"/>
            </a:xfrm>
            <a:prstGeom prst="round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sz="1100">
                  <a:solidFill>
                    <a:schemeClr val="tx1"/>
                  </a:solidFill>
                  <a:cs typeface="Calibri"/>
                </a:rPr>
                <a:t>Recomendações</a:t>
              </a:r>
            </a:p>
          </p:txBody>
        </p:sp>
      </p:grpSp>
      <p:sp>
        <p:nvSpPr>
          <p:cNvPr id="11" name="AutoShape 8" descr="Mapa Do Brasil Clip Art at Clker.com - vector clip art online, royalty free  &amp;amp; public domain">
            <a:extLst>
              <a:ext uri="{FF2B5EF4-FFF2-40B4-BE49-F238E27FC236}">
                <a16:creationId xmlns:a16="http://schemas.microsoft.com/office/drawing/2014/main" id="{CA393D27-39A7-4B09-9C87-03D76A8416E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4" name="Retângulo 63">
            <a:extLst>
              <a:ext uri="{FF2B5EF4-FFF2-40B4-BE49-F238E27FC236}">
                <a16:creationId xmlns:a16="http://schemas.microsoft.com/office/drawing/2014/main" id="{B6FEB7D4-982E-461F-BE5D-9FCC4F3A049A}"/>
              </a:ext>
            </a:extLst>
          </p:cNvPr>
          <p:cNvSpPr/>
          <p:nvPr/>
        </p:nvSpPr>
        <p:spPr>
          <a:xfrm>
            <a:off x="2684890" y="3937844"/>
            <a:ext cx="149371" cy="2243691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0" name="Retângulo 69">
            <a:extLst>
              <a:ext uri="{FF2B5EF4-FFF2-40B4-BE49-F238E27FC236}">
                <a16:creationId xmlns:a16="http://schemas.microsoft.com/office/drawing/2014/main" id="{1481F70F-52F8-47ED-A339-3ED3008E3C2A}"/>
              </a:ext>
            </a:extLst>
          </p:cNvPr>
          <p:cNvSpPr/>
          <p:nvPr/>
        </p:nvSpPr>
        <p:spPr>
          <a:xfrm>
            <a:off x="2683007" y="3528294"/>
            <a:ext cx="151254" cy="163707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1" name="Retângulo 70">
            <a:extLst>
              <a:ext uri="{FF2B5EF4-FFF2-40B4-BE49-F238E27FC236}">
                <a16:creationId xmlns:a16="http://schemas.microsoft.com/office/drawing/2014/main" id="{5F727189-A6DC-4F44-9296-BD7048328B47}"/>
              </a:ext>
            </a:extLst>
          </p:cNvPr>
          <p:cNvSpPr/>
          <p:nvPr/>
        </p:nvSpPr>
        <p:spPr>
          <a:xfrm>
            <a:off x="7281715" y="11824"/>
            <a:ext cx="1557654" cy="5781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61BA42AD-B96A-E43E-CA18-C1A23555941E}"/>
              </a:ext>
            </a:extLst>
          </p:cNvPr>
          <p:cNvSpPr txBox="1"/>
          <p:nvPr/>
        </p:nvSpPr>
        <p:spPr>
          <a:xfrm>
            <a:off x="1575227" y="1447959"/>
            <a:ext cx="180974" cy="36194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3CF02774-4CA5-EB8C-D28B-2F71E434FE86}"/>
              </a:ext>
            </a:extLst>
          </p:cNvPr>
          <p:cNvSpPr txBox="1"/>
          <p:nvPr/>
        </p:nvSpPr>
        <p:spPr>
          <a:xfrm>
            <a:off x="1896432" y="1373550"/>
            <a:ext cx="5349042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2800" b="1">
                <a:cs typeface="Calibri"/>
              </a:rPr>
              <a:t>Limitações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7DE5F3F0-3ED8-AE39-9F81-1FB26D3EDCBF}"/>
              </a:ext>
            </a:extLst>
          </p:cNvPr>
          <p:cNvSpPr txBox="1"/>
          <p:nvPr/>
        </p:nvSpPr>
        <p:spPr>
          <a:xfrm>
            <a:off x="1530338" y="2181492"/>
            <a:ext cx="597412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600">
                <a:ea typeface="Calibri"/>
                <a:cs typeface="Calibri"/>
              </a:rPr>
              <a:t>O estudo de Herbert Simon que ganhou o premio nobel de economia em 1978 aponta que a racionalidade em si </a:t>
            </a:r>
            <a:r>
              <a:rPr lang="pt-BR" sz="1600">
                <a:ea typeface="+mn-lt"/>
                <a:cs typeface="+mn-lt"/>
              </a:rPr>
              <a:t>é</a:t>
            </a:r>
            <a:r>
              <a:rPr lang="pt-BR" sz="1600">
                <a:ea typeface="Calibri"/>
                <a:cs typeface="Calibri"/>
              </a:rPr>
              <a:t> limitada;</a:t>
            </a:r>
          </a:p>
          <a:p>
            <a:pPr algn="just"/>
            <a:endParaRPr lang="pt-BR" sz="1600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821425E2-1089-37EE-BC27-EDADE80C4E97}"/>
              </a:ext>
            </a:extLst>
          </p:cNvPr>
          <p:cNvSpPr txBox="1"/>
          <p:nvPr/>
        </p:nvSpPr>
        <p:spPr>
          <a:xfrm>
            <a:off x="1530338" y="3137175"/>
            <a:ext cx="5974128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600">
                <a:ea typeface="Calibri"/>
                <a:cs typeface="Calibri"/>
              </a:rPr>
              <a:t>Portanto, criminosos podem ser racionalmente limitados e, em particular, podem, portanto, reagir menos às mudanças na duração da punição que enfrentarão no futuro do que à certeza imediata da detecção;</a:t>
            </a:r>
          </a:p>
          <a:p>
            <a:pPr algn="just"/>
            <a:endParaRPr lang="pt-BR" sz="1600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7A7E86DD-C4BA-BC17-24A2-92908A3D813A}"/>
              </a:ext>
            </a:extLst>
          </p:cNvPr>
          <p:cNvSpPr txBox="1"/>
          <p:nvPr/>
        </p:nvSpPr>
        <p:spPr>
          <a:xfrm>
            <a:off x="1530338" y="4530890"/>
            <a:ext cx="597412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600">
                <a:cs typeface="Calibri"/>
              </a:rPr>
              <a:t>Assumir que os erros n</a:t>
            </a:r>
            <a:r>
              <a:rPr lang="pt-BR" sz="1600"/>
              <a:t>ão</a:t>
            </a:r>
            <a:r>
              <a:rPr lang="pt-BR" sz="1600">
                <a:cs typeface="Calibri"/>
              </a:rPr>
              <a:t> s</a:t>
            </a:r>
            <a:r>
              <a:rPr lang="pt-BR" sz="1600"/>
              <a:t>ão</a:t>
            </a:r>
            <a:r>
              <a:rPr lang="pt-BR" sz="1600">
                <a:cs typeface="Calibri"/>
              </a:rPr>
              <a:t> correlacionados em todos os instantes é uma hip</a:t>
            </a:r>
            <a:r>
              <a:rPr lang="pt-BR" sz="1600">
                <a:ea typeface="+mn-lt"/>
                <a:cs typeface="+mn-lt"/>
              </a:rPr>
              <a:t>ó</a:t>
            </a:r>
            <a:r>
              <a:rPr lang="pt-BR" sz="1600">
                <a:cs typeface="Calibri"/>
              </a:rPr>
              <a:t>tese </a:t>
            </a:r>
            <a:r>
              <a:rPr lang="pt-BR" sz="1600">
                <a:ea typeface="+mn-lt"/>
                <a:cs typeface="+mn-lt"/>
              </a:rPr>
              <a:t>improvável.</a:t>
            </a:r>
            <a:endParaRPr lang="pt-BR" sz="1600">
              <a:ea typeface="Calibri" panose="020F0502020204030204"/>
              <a:cs typeface="Calibri"/>
            </a:endParaRPr>
          </a:p>
          <a:p>
            <a:pPr algn="just"/>
            <a:endParaRPr lang="pt-BR" sz="1600"/>
          </a:p>
        </p:txBody>
      </p:sp>
      <p:pic>
        <p:nvPicPr>
          <p:cNvPr id="14" name="Gráfico 13" descr="Seta: curva ligeira com preenchimento sólido">
            <a:extLst>
              <a:ext uri="{FF2B5EF4-FFF2-40B4-BE49-F238E27FC236}">
                <a16:creationId xmlns:a16="http://schemas.microsoft.com/office/drawing/2014/main" id="{17BDDD6F-E9D9-7F30-2987-40520BEB7EA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9974" y="2120538"/>
            <a:ext cx="500364" cy="500364"/>
          </a:xfrm>
          <a:prstGeom prst="rect">
            <a:avLst/>
          </a:prstGeom>
        </p:spPr>
      </p:pic>
      <p:pic>
        <p:nvPicPr>
          <p:cNvPr id="15" name="Gráfico 14" descr="Seta: curva ligeira com preenchimento sólido">
            <a:extLst>
              <a:ext uri="{FF2B5EF4-FFF2-40B4-BE49-F238E27FC236}">
                <a16:creationId xmlns:a16="http://schemas.microsoft.com/office/drawing/2014/main" id="{E5FD641F-7EFB-C3FF-9B89-2C41873AB03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9974" y="3026418"/>
            <a:ext cx="500364" cy="500364"/>
          </a:xfrm>
          <a:prstGeom prst="rect">
            <a:avLst/>
          </a:prstGeom>
        </p:spPr>
      </p:pic>
      <p:pic>
        <p:nvPicPr>
          <p:cNvPr id="16" name="Gráfico 15" descr="Seta: curva ligeira com preenchimento sólido">
            <a:extLst>
              <a:ext uri="{FF2B5EF4-FFF2-40B4-BE49-F238E27FC236}">
                <a16:creationId xmlns:a16="http://schemas.microsoft.com/office/drawing/2014/main" id="{0CC4615B-7160-9EE6-E0E0-76C0755345F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9974" y="4461413"/>
            <a:ext cx="500364" cy="500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556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8929"/>
    </mc:Choice>
    <mc:Fallback xmlns="">
      <p:transition spd="slow" advTm="58929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824DB7-149C-4C68-9ACF-5FDAC61301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MOTIVAÇÃO</a:t>
            </a:r>
          </a:p>
        </p:txBody>
      </p:sp>
      <p:pic>
        <p:nvPicPr>
          <p:cNvPr id="8" name="Espaço Reservado para Conteúdo 7">
            <a:extLst>
              <a:ext uri="{FF2B5EF4-FFF2-40B4-BE49-F238E27FC236}">
                <a16:creationId xmlns:a16="http://schemas.microsoft.com/office/drawing/2014/main" id="{8528805E-970D-29FC-7118-B48980E647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2124" y="2602682"/>
            <a:ext cx="8570912" cy="655214"/>
          </a:xfrm>
          <a:solidFill>
            <a:schemeClr val="bg1"/>
          </a:solidFill>
          <a:ln>
            <a:solidFill>
              <a:schemeClr val="bg1"/>
            </a:solidFill>
          </a:ln>
        </p:spPr>
      </p:pic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E265CEA9-5B1B-7EB0-EF9B-C51652A9EB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Source: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352A717C-02A4-97EC-07D9-9363C0DAD0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F01539-AC96-4A5E-AF48-5B963BEB75E2}" type="slidenum">
              <a:rPr lang="pt-BR" smtClean="0"/>
              <a:pPr/>
              <a:t>3</a:t>
            </a:fld>
            <a:endParaRPr lang="pt-BR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1C5ED869-5349-F60F-6D8C-BF7FC87910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186" y="3600105"/>
            <a:ext cx="7239627" cy="1150720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A2E5C78C-F0AE-2588-BC59-837E574D2FE6}"/>
              </a:ext>
            </a:extLst>
          </p:cNvPr>
          <p:cNvSpPr txBox="1"/>
          <p:nvPr/>
        </p:nvSpPr>
        <p:spPr>
          <a:xfrm>
            <a:off x="-223317" y="1471374"/>
            <a:ext cx="9701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400" b="1">
                <a:solidFill>
                  <a:schemeClr val="accent1"/>
                </a:solidFill>
              </a:rPr>
              <a:t>Que tal a Celeridade!</a:t>
            </a:r>
          </a:p>
        </p:txBody>
      </p:sp>
    </p:spTree>
    <p:extLst>
      <p:ext uri="{BB962C8B-B14F-4D97-AF65-F5344CB8AC3E}">
        <p14:creationId xmlns:p14="http://schemas.microsoft.com/office/powerpoint/2010/main" val="13798430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E57B4D9F-94D5-454C-8091-AB2768D9FEDA}"/>
              </a:ext>
            </a:extLst>
          </p:cNvPr>
          <p:cNvSpPr/>
          <p:nvPr/>
        </p:nvSpPr>
        <p:spPr>
          <a:xfrm>
            <a:off x="6292084" y="1570338"/>
            <a:ext cx="989631" cy="381718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1A2DFF77-A987-48C9-B61E-D55894DE8645}"/>
              </a:ext>
            </a:extLst>
          </p:cNvPr>
          <p:cNvSpPr/>
          <p:nvPr/>
        </p:nvSpPr>
        <p:spPr>
          <a:xfrm>
            <a:off x="291410" y="1161669"/>
            <a:ext cx="4279434" cy="518600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62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10319CC2-37C7-438E-A874-5497D2E857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F01539-AC96-4A5E-AF48-5B963BEB75E2}" type="slidenum">
              <a:rPr lang="pt-BR" smtClean="0"/>
              <a:pPr/>
              <a:t>30</a:t>
            </a:fld>
            <a:endParaRPr lang="pt-BR"/>
          </a:p>
        </p:txBody>
      </p:sp>
      <p:sp>
        <p:nvSpPr>
          <p:cNvPr id="59" name="Retângulo 58">
            <a:extLst>
              <a:ext uri="{FF2B5EF4-FFF2-40B4-BE49-F238E27FC236}">
                <a16:creationId xmlns:a16="http://schemas.microsoft.com/office/drawing/2014/main" id="{25A8F944-694A-476E-AA9A-778E2AB71DE6}"/>
              </a:ext>
            </a:extLst>
          </p:cNvPr>
          <p:cNvSpPr/>
          <p:nvPr/>
        </p:nvSpPr>
        <p:spPr>
          <a:xfrm>
            <a:off x="4697198" y="1165571"/>
            <a:ext cx="4279434" cy="51766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62"/>
          </a:p>
        </p:txBody>
      </p:sp>
      <p:grpSp>
        <p:nvGrpSpPr>
          <p:cNvPr id="40" name="Agrupar 39">
            <a:extLst>
              <a:ext uri="{FF2B5EF4-FFF2-40B4-BE49-F238E27FC236}">
                <a16:creationId xmlns:a16="http://schemas.microsoft.com/office/drawing/2014/main" id="{9C7E3419-2041-4D27-8AE2-D062B6A43F3B}"/>
              </a:ext>
            </a:extLst>
          </p:cNvPr>
          <p:cNvGrpSpPr/>
          <p:nvPr/>
        </p:nvGrpSpPr>
        <p:grpSpPr>
          <a:xfrm>
            <a:off x="388947" y="689959"/>
            <a:ext cx="8354447" cy="333319"/>
            <a:chOff x="983573" y="658595"/>
            <a:chExt cx="7889391" cy="335036"/>
          </a:xfrm>
        </p:grpSpPr>
        <p:sp>
          <p:nvSpPr>
            <p:cNvPr id="46" name="Retângulo: Cantos Arredondados 45">
              <a:extLst>
                <a:ext uri="{FF2B5EF4-FFF2-40B4-BE49-F238E27FC236}">
                  <a16:creationId xmlns:a16="http://schemas.microsoft.com/office/drawing/2014/main" id="{35D8C617-32CC-418B-A55F-00215900DB89}"/>
                </a:ext>
              </a:extLst>
            </p:cNvPr>
            <p:cNvSpPr/>
            <p:nvPr/>
          </p:nvSpPr>
          <p:spPr>
            <a:xfrm>
              <a:off x="983573" y="658595"/>
              <a:ext cx="1470946" cy="335035"/>
            </a:xfrm>
            <a:prstGeom prst="round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sz="1100">
                  <a:solidFill>
                    <a:schemeClr val="tx1"/>
                  </a:solidFill>
                  <a:cs typeface="Calibri"/>
                </a:rPr>
                <a:t>Pergunta</a:t>
              </a:r>
            </a:p>
          </p:txBody>
        </p:sp>
        <p:sp>
          <p:nvSpPr>
            <p:cNvPr id="47" name="Retângulo: Cantos Arredondados 46">
              <a:extLst>
                <a:ext uri="{FF2B5EF4-FFF2-40B4-BE49-F238E27FC236}">
                  <a16:creationId xmlns:a16="http://schemas.microsoft.com/office/drawing/2014/main" id="{06DC4238-F215-4D1A-A63D-54EF97A4ABCA}"/>
                </a:ext>
              </a:extLst>
            </p:cNvPr>
            <p:cNvSpPr/>
            <p:nvPr/>
          </p:nvSpPr>
          <p:spPr>
            <a:xfrm>
              <a:off x="2588184" y="658595"/>
              <a:ext cx="1470946" cy="335035"/>
            </a:xfrm>
            <a:prstGeom prst="round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sz="1100">
                  <a:solidFill>
                    <a:schemeClr val="tx1"/>
                  </a:solidFill>
                  <a:cs typeface="Calibri"/>
                </a:rPr>
                <a:t>Modelo Teórico</a:t>
              </a:r>
              <a:endParaRPr lang="pt-BR" sz="1100" err="1">
                <a:solidFill>
                  <a:schemeClr val="tx1"/>
                </a:solidFill>
                <a:cs typeface="Calibri"/>
              </a:endParaRPr>
            </a:p>
          </p:txBody>
        </p:sp>
        <p:sp>
          <p:nvSpPr>
            <p:cNvPr id="49" name="Retângulo: Cantos Arredondados 48">
              <a:extLst>
                <a:ext uri="{FF2B5EF4-FFF2-40B4-BE49-F238E27FC236}">
                  <a16:creationId xmlns:a16="http://schemas.microsoft.com/office/drawing/2014/main" id="{74EC9ECF-C7A6-4CD9-8791-A11804B781C1}"/>
                </a:ext>
              </a:extLst>
            </p:cNvPr>
            <p:cNvSpPr/>
            <p:nvPr/>
          </p:nvSpPr>
          <p:spPr>
            <a:xfrm>
              <a:off x="4192796" y="658596"/>
              <a:ext cx="1470946" cy="335035"/>
            </a:xfrm>
            <a:prstGeom prst="round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sz="1100">
                  <a:solidFill>
                    <a:schemeClr val="tx1"/>
                  </a:solidFill>
                  <a:cs typeface="Calibri"/>
                </a:rPr>
                <a:t>Análise Empírica</a:t>
              </a:r>
            </a:p>
          </p:txBody>
        </p:sp>
        <p:sp>
          <p:nvSpPr>
            <p:cNvPr id="50" name="Retângulo: Cantos Arredondados 49">
              <a:extLst>
                <a:ext uri="{FF2B5EF4-FFF2-40B4-BE49-F238E27FC236}">
                  <a16:creationId xmlns:a16="http://schemas.microsoft.com/office/drawing/2014/main" id="{40F71385-650E-4C7C-96AB-6256F85E6718}"/>
                </a:ext>
              </a:extLst>
            </p:cNvPr>
            <p:cNvSpPr/>
            <p:nvPr/>
          </p:nvSpPr>
          <p:spPr>
            <a:xfrm>
              <a:off x="5797406" y="658595"/>
              <a:ext cx="1470946" cy="335035"/>
            </a:xfrm>
            <a:prstGeom prst="round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sz="1100">
                  <a:solidFill>
                    <a:schemeClr val="tx1"/>
                  </a:solidFill>
                  <a:cs typeface="Calibri"/>
                </a:rPr>
                <a:t>Discussão</a:t>
              </a:r>
            </a:p>
          </p:txBody>
        </p:sp>
        <p:sp>
          <p:nvSpPr>
            <p:cNvPr id="51" name="Retângulo: Cantos Arredondados 50">
              <a:extLst>
                <a:ext uri="{FF2B5EF4-FFF2-40B4-BE49-F238E27FC236}">
                  <a16:creationId xmlns:a16="http://schemas.microsoft.com/office/drawing/2014/main" id="{7389DC17-9C39-4005-B254-E2A34B0BA992}"/>
                </a:ext>
              </a:extLst>
            </p:cNvPr>
            <p:cNvSpPr/>
            <p:nvPr/>
          </p:nvSpPr>
          <p:spPr>
            <a:xfrm>
              <a:off x="7402018" y="658595"/>
              <a:ext cx="1470946" cy="335035"/>
            </a:xfrm>
            <a:prstGeom prst="roundRect">
              <a:avLst/>
            </a:prstGeom>
            <a:solidFill>
              <a:srgbClr val="0427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sz="1100">
                  <a:solidFill>
                    <a:schemeClr val="bg1"/>
                  </a:solidFill>
                </a:rPr>
                <a:t>Recomendações</a:t>
              </a:r>
            </a:p>
          </p:txBody>
        </p:sp>
      </p:grpSp>
      <p:sp>
        <p:nvSpPr>
          <p:cNvPr id="11" name="AutoShape 8" descr="Mapa Do Brasil Clip Art at Clker.com - vector clip art online, royalty free  &amp;amp; public domain">
            <a:extLst>
              <a:ext uri="{FF2B5EF4-FFF2-40B4-BE49-F238E27FC236}">
                <a16:creationId xmlns:a16="http://schemas.microsoft.com/office/drawing/2014/main" id="{CA393D27-39A7-4B09-9C87-03D76A8416E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70" name="Retângulo 69">
            <a:extLst>
              <a:ext uri="{FF2B5EF4-FFF2-40B4-BE49-F238E27FC236}">
                <a16:creationId xmlns:a16="http://schemas.microsoft.com/office/drawing/2014/main" id="{1481F70F-52F8-47ED-A339-3ED3008E3C2A}"/>
              </a:ext>
            </a:extLst>
          </p:cNvPr>
          <p:cNvSpPr/>
          <p:nvPr/>
        </p:nvSpPr>
        <p:spPr>
          <a:xfrm>
            <a:off x="2683007" y="3528294"/>
            <a:ext cx="151254" cy="163707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1" name="Retângulo 70">
            <a:extLst>
              <a:ext uri="{FF2B5EF4-FFF2-40B4-BE49-F238E27FC236}">
                <a16:creationId xmlns:a16="http://schemas.microsoft.com/office/drawing/2014/main" id="{5F727189-A6DC-4F44-9296-BD7048328B47}"/>
              </a:ext>
            </a:extLst>
          </p:cNvPr>
          <p:cNvSpPr/>
          <p:nvPr/>
        </p:nvSpPr>
        <p:spPr>
          <a:xfrm>
            <a:off x="7281715" y="11824"/>
            <a:ext cx="1557654" cy="5781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61BA42AD-B96A-E43E-CA18-C1A23555941E}"/>
              </a:ext>
            </a:extLst>
          </p:cNvPr>
          <p:cNvSpPr txBox="1"/>
          <p:nvPr/>
        </p:nvSpPr>
        <p:spPr>
          <a:xfrm>
            <a:off x="1575227" y="1447959"/>
            <a:ext cx="180974" cy="36194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3CF02774-4CA5-EB8C-D28B-2F71E434FE86}"/>
              </a:ext>
            </a:extLst>
          </p:cNvPr>
          <p:cNvSpPr txBox="1"/>
          <p:nvPr/>
        </p:nvSpPr>
        <p:spPr>
          <a:xfrm>
            <a:off x="924485" y="1644863"/>
            <a:ext cx="244928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pt-BR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598709-3D07-FE4D-6806-884FF31CAA62}"/>
              </a:ext>
            </a:extLst>
          </p:cNvPr>
          <p:cNvSpPr txBox="1"/>
          <p:nvPr/>
        </p:nvSpPr>
        <p:spPr>
          <a:xfrm>
            <a:off x="430679" y="1953720"/>
            <a:ext cx="4025883" cy="206210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pt-BR" sz="1600">
                <a:ea typeface="+mn-lt"/>
                <a:cs typeface="+mn-lt"/>
              </a:rPr>
              <a:t>As variáveis que apresentam uma diminuição marginal relevante para taxa de crime são Celeridade e Taxa de Detecção. A melhoria dessas duas políticas dentro do sistema criminal são recomendadas para reduzir a criminalidade. Enquanto que o aumento da severidade das penas não traria tantos resultados comparativamente.</a:t>
            </a:r>
            <a:endParaRPr lang="pt-BR" sz="1600">
              <a:cs typeface="Calibri" panose="020F0502020204030204"/>
            </a:endParaRPr>
          </a:p>
        </p:txBody>
      </p:sp>
      <p:sp>
        <p:nvSpPr>
          <p:cNvPr id="9" name="CaixaDeTexto 5">
            <a:extLst>
              <a:ext uri="{FF2B5EF4-FFF2-40B4-BE49-F238E27FC236}">
                <a16:creationId xmlns:a16="http://schemas.microsoft.com/office/drawing/2014/main" id="{9CB8CA28-A0FD-C84D-9CED-592C54578C78}"/>
              </a:ext>
            </a:extLst>
          </p:cNvPr>
          <p:cNvSpPr txBox="1"/>
          <p:nvPr/>
        </p:nvSpPr>
        <p:spPr>
          <a:xfrm>
            <a:off x="891161" y="1248418"/>
            <a:ext cx="3097399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3200" b="1">
                <a:ea typeface="+mn-lt"/>
                <a:cs typeface="+mn-lt"/>
              </a:rPr>
              <a:t>Políticas Públicas</a:t>
            </a:r>
            <a:endParaRPr lang="en-US" b="1">
              <a:ea typeface="Calibri" panose="020F0502020204030204"/>
              <a:cs typeface="Calibri" panose="020F0502020204030204"/>
            </a:endParaRPr>
          </a:p>
        </p:txBody>
      </p:sp>
      <p:sp>
        <p:nvSpPr>
          <p:cNvPr id="10" name="CaixaDeTexto 5">
            <a:extLst>
              <a:ext uri="{FF2B5EF4-FFF2-40B4-BE49-F238E27FC236}">
                <a16:creationId xmlns:a16="http://schemas.microsoft.com/office/drawing/2014/main" id="{281B372C-37AB-3F5C-5B99-99114A985795}"/>
              </a:ext>
            </a:extLst>
          </p:cNvPr>
          <p:cNvSpPr txBox="1"/>
          <p:nvPr/>
        </p:nvSpPr>
        <p:spPr>
          <a:xfrm>
            <a:off x="5520311" y="1248418"/>
            <a:ext cx="2654486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3200" b="1">
                <a:cs typeface="Calibri"/>
              </a:rPr>
              <a:t>Econom</a:t>
            </a:r>
            <a:r>
              <a:rPr lang="pt-BR" sz="3200" b="1">
                <a:ea typeface="+mn-lt"/>
                <a:cs typeface="+mn-lt"/>
              </a:rPr>
              <a:t>é</a:t>
            </a:r>
            <a:r>
              <a:rPr lang="pt-BR" sz="3200" b="1">
                <a:cs typeface="Calibri"/>
              </a:rPr>
              <a:t>tricas</a:t>
            </a:r>
            <a:endParaRPr lang="pt-BR" sz="3200" b="1">
              <a:ea typeface="Calibri"/>
              <a:cs typeface="Calibri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97495E5-8886-7ADF-E627-E4F8B81DD530}"/>
              </a:ext>
            </a:extLst>
          </p:cNvPr>
          <p:cNvSpPr txBox="1"/>
          <p:nvPr/>
        </p:nvSpPr>
        <p:spPr>
          <a:xfrm>
            <a:off x="4788366" y="1639394"/>
            <a:ext cx="4011596" cy="433965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endParaRPr lang="en-US"/>
          </a:p>
          <a:p>
            <a:pPr algn="just"/>
            <a:r>
              <a:rPr lang="en-US" sz="1600">
                <a:ea typeface="+mn-lt"/>
                <a:cs typeface="+mn-lt"/>
              </a:rPr>
              <a:t>Ao </a:t>
            </a:r>
            <a:r>
              <a:rPr lang="en-US" sz="1600" err="1">
                <a:ea typeface="+mn-lt"/>
                <a:cs typeface="+mn-lt"/>
              </a:rPr>
              <a:t>assumir</a:t>
            </a:r>
            <a:r>
              <a:rPr lang="en-US" sz="1600">
                <a:ea typeface="+mn-lt"/>
                <a:cs typeface="+mn-lt"/>
              </a:rPr>
              <a:t> que </a:t>
            </a:r>
            <a:r>
              <a:rPr lang="en-US" sz="1600" err="1">
                <a:ea typeface="+mn-lt"/>
                <a:cs typeface="+mn-lt"/>
              </a:rPr>
              <a:t>o</a:t>
            </a:r>
            <a:r>
              <a:rPr lang="en-US" sz="1600">
                <a:ea typeface="+mn-lt"/>
                <a:cs typeface="+mn-lt"/>
              </a:rPr>
              <a:t> </a:t>
            </a:r>
            <a:r>
              <a:rPr lang="en-US" sz="1600" err="1">
                <a:ea typeface="+mn-lt"/>
                <a:cs typeface="+mn-lt"/>
              </a:rPr>
              <a:t>fator</a:t>
            </a:r>
            <a:r>
              <a:rPr lang="en-US" sz="1600">
                <a:ea typeface="+mn-lt"/>
                <a:cs typeface="+mn-lt"/>
              </a:rPr>
              <a:t> de </a:t>
            </a:r>
            <a:r>
              <a:rPr lang="en-US" sz="1600" err="1">
                <a:ea typeface="+mn-lt"/>
                <a:cs typeface="+mn-lt"/>
              </a:rPr>
              <a:t>erro</a:t>
            </a:r>
            <a:r>
              <a:rPr lang="en-US" sz="1600">
                <a:ea typeface="+mn-lt"/>
                <a:cs typeface="+mn-lt"/>
              </a:rPr>
              <a:t> </a:t>
            </a:r>
            <a:r>
              <a:rPr lang="en-US" sz="1600" err="1">
                <a:ea typeface="+mn-lt"/>
                <a:cs typeface="+mn-lt"/>
              </a:rPr>
              <a:t>idiossincrático</a:t>
            </a:r>
            <a:r>
              <a:rPr lang="en-US" sz="1600">
                <a:ea typeface="+mn-lt"/>
                <a:cs typeface="+mn-lt"/>
              </a:rPr>
              <a:t> </a:t>
            </a:r>
            <a:r>
              <a:rPr lang="en-US" sz="1600" err="1">
                <a:ea typeface="+mn-lt"/>
                <a:cs typeface="+mn-lt"/>
              </a:rPr>
              <a:t>não</a:t>
            </a:r>
            <a:r>
              <a:rPr lang="en-US" sz="1600">
                <a:ea typeface="+mn-lt"/>
                <a:cs typeface="+mn-lt"/>
              </a:rPr>
              <a:t> </a:t>
            </a:r>
            <a:r>
              <a:rPr lang="en-US" sz="1600" err="1">
                <a:ea typeface="+mn-lt"/>
                <a:cs typeface="+mn-lt"/>
              </a:rPr>
              <a:t>possui</a:t>
            </a:r>
            <a:r>
              <a:rPr lang="en-US" sz="1600">
                <a:ea typeface="+mn-lt"/>
                <a:cs typeface="+mn-lt"/>
              </a:rPr>
              <a:t> </a:t>
            </a:r>
            <a:r>
              <a:rPr lang="en-US" sz="1600" err="1">
                <a:ea typeface="+mn-lt"/>
                <a:cs typeface="+mn-lt"/>
              </a:rPr>
              <a:t>correlação</a:t>
            </a:r>
            <a:r>
              <a:rPr lang="en-US" sz="1600">
                <a:ea typeface="+mn-lt"/>
                <a:cs typeface="+mn-lt"/>
              </a:rPr>
              <a:t> com </a:t>
            </a:r>
            <a:r>
              <a:rPr lang="en-US" sz="1600" err="1">
                <a:ea typeface="+mn-lt"/>
                <a:cs typeface="+mn-lt"/>
              </a:rPr>
              <a:t>os</a:t>
            </a:r>
            <a:r>
              <a:rPr lang="en-US" sz="1600">
                <a:ea typeface="+mn-lt"/>
                <a:cs typeface="+mn-lt"/>
              </a:rPr>
              <a:t> </a:t>
            </a:r>
            <a:r>
              <a:rPr lang="en-US" sz="1600" err="1">
                <a:ea typeface="+mn-lt"/>
                <a:cs typeface="+mn-lt"/>
              </a:rPr>
              <a:t>regressores</a:t>
            </a:r>
            <a:r>
              <a:rPr lang="en-US" sz="1600">
                <a:ea typeface="+mn-lt"/>
                <a:cs typeface="+mn-lt"/>
              </a:rPr>
              <a:t> </a:t>
            </a:r>
            <a:r>
              <a:rPr lang="en-US" sz="1600" err="1">
                <a:ea typeface="+mn-lt"/>
                <a:cs typeface="+mn-lt"/>
              </a:rPr>
              <a:t>em</a:t>
            </a:r>
            <a:r>
              <a:rPr lang="en-US" sz="1600">
                <a:ea typeface="+mn-lt"/>
                <a:cs typeface="+mn-lt"/>
              </a:rPr>
              <a:t> </a:t>
            </a:r>
            <a:r>
              <a:rPr lang="en-US" sz="1600" err="1">
                <a:ea typeface="+mn-lt"/>
                <a:cs typeface="+mn-lt"/>
              </a:rPr>
              <a:t>todos</a:t>
            </a:r>
            <a:r>
              <a:rPr lang="en-US" sz="1600">
                <a:ea typeface="+mn-lt"/>
                <a:cs typeface="+mn-lt"/>
              </a:rPr>
              <a:t> </a:t>
            </a:r>
            <a:r>
              <a:rPr lang="en-US" sz="1600" err="1">
                <a:ea typeface="+mn-lt"/>
                <a:cs typeface="+mn-lt"/>
              </a:rPr>
              <a:t>os</a:t>
            </a:r>
            <a:r>
              <a:rPr lang="en-US" sz="1600">
                <a:ea typeface="+mn-lt"/>
                <a:cs typeface="+mn-lt"/>
              </a:rPr>
              <a:t> </a:t>
            </a:r>
            <a:r>
              <a:rPr lang="en-US" sz="1600" err="1">
                <a:ea typeface="+mn-lt"/>
                <a:cs typeface="+mn-lt"/>
              </a:rPr>
              <a:t>instantes</a:t>
            </a:r>
            <a:r>
              <a:rPr lang="en-US" sz="1600">
                <a:ea typeface="+mn-lt"/>
                <a:cs typeface="+mn-lt"/>
              </a:rPr>
              <a:t> de tempo, </a:t>
            </a:r>
            <a:r>
              <a:rPr lang="en-US" sz="1600" err="1">
                <a:ea typeface="+mn-lt"/>
                <a:cs typeface="+mn-lt"/>
              </a:rPr>
              <a:t>os</a:t>
            </a:r>
            <a:r>
              <a:rPr lang="en-US" sz="1600">
                <a:ea typeface="+mn-lt"/>
                <a:cs typeface="+mn-lt"/>
              </a:rPr>
              <a:t> </a:t>
            </a:r>
            <a:r>
              <a:rPr lang="en-US" sz="1600" err="1">
                <a:ea typeface="+mn-lt"/>
                <a:cs typeface="+mn-lt"/>
              </a:rPr>
              <a:t>autores</a:t>
            </a:r>
            <a:r>
              <a:rPr lang="en-US" sz="1600">
                <a:ea typeface="+mn-lt"/>
                <a:cs typeface="+mn-lt"/>
              </a:rPr>
              <a:t> </a:t>
            </a:r>
            <a:r>
              <a:rPr lang="en-US" sz="1600" err="1">
                <a:ea typeface="+mn-lt"/>
                <a:cs typeface="+mn-lt"/>
              </a:rPr>
              <a:t>impõe</a:t>
            </a:r>
            <a:r>
              <a:rPr lang="en-US" sz="1600">
                <a:ea typeface="+mn-lt"/>
                <a:cs typeface="+mn-lt"/>
              </a:rPr>
              <a:t> </a:t>
            </a:r>
            <a:r>
              <a:rPr lang="en-US" sz="1600" err="1">
                <a:ea typeface="+mn-lt"/>
                <a:cs typeface="+mn-lt"/>
              </a:rPr>
              <a:t>uma</a:t>
            </a:r>
            <a:r>
              <a:rPr lang="en-US" sz="1600">
                <a:ea typeface="+mn-lt"/>
                <a:cs typeface="+mn-lt"/>
              </a:rPr>
              <a:t> </a:t>
            </a:r>
            <a:r>
              <a:rPr lang="en-US" sz="1600" err="1">
                <a:ea typeface="+mn-lt"/>
                <a:cs typeface="+mn-lt"/>
              </a:rPr>
              <a:t>grande</a:t>
            </a:r>
            <a:r>
              <a:rPr lang="en-US" sz="1600">
                <a:ea typeface="+mn-lt"/>
                <a:cs typeface="+mn-lt"/>
              </a:rPr>
              <a:t> </a:t>
            </a:r>
            <a:r>
              <a:rPr lang="en-US" sz="1600" err="1">
                <a:ea typeface="+mn-lt"/>
                <a:cs typeface="+mn-lt"/>
              </a:rPr>
              <a:t>restrição</a:t>
            </a:r>
            <a:r>
              <a:rPr lang="en-US" sz="1600">
                <a:ea typeface="+mn-lt"/>
                <a:cs typeface="+mn-lt"/>
              </a:rPr>
              <a:t> </a:t>
            </a:r>
            <a:r>
              <a:rPr lang="en-US" sz="1600" err="1">
                <a:ea typeface="+mn-lt"/>
                <a:cs typeface="+mn-lt"/>
              </a:rPr>
              <a:t>ao</a:t>
            </a:r>
            <a:r>
              <a:rPr lang="en-US" sz="1600">
                <a:ea typeface="+mn-lt"/>
                <a:cs typeface="+mn-lt"/>
              </a:rPr>
              <a:t> </a:t>
            </a:r>
            <a:r>
              <a:rPr lang="en-US" sz="1600" err="1">
                <a:ea typeface="+mn-lt"/>
                <a:cs typeface="+mn-lt"/>
              </a:rPr>
              <a:t>modelo</a:t>
            </a:r>
            <a:r>
              <a:rPr lang="en-US" sz="1600">
                <a:ea typeface="+mn-lt"/>
                <a:cs typeface="+mn-lt"/>
              </a:rPr>
              <a:t>, dado que </a:t>
            </a:r>
            <a:r>
              <a:rPr lang="en-US" sz="1600" err="1">
                <a:ea typeface="+mn-lt"/>
                <a:cs typeface="+mn-lt"/>
              </a:rPr>
              <a:t>fatores</a:t>
            </a:r>
            <a:r>
              <a:rPr lang="en-US" sz="1600">
                <a:ea typeface="+mn-lt"/>
                <a:cs typeface="+mn-lt"/>
              </a:rPr>
              <a:t> </a:t>
            </a:r>
            <a:r>
              <a:rPr lang="en-US" sz="1600" err="1">
                <a:ea typeface="+mn-lt"/>
                <a:cs typeface="+mn-lt"/>
              </a:rPr>
              <a:t>não</a:t>
            </a:r>
            <a:r>
              <a:rPr lang="en-US" sz="1600">
                <a:ea typeface="+mn-lt"/>
                <a:cs typeface="+mn-lt"/>
              </a:rPr>
              <a:t> </a:t>
            </a:r>
            <a:r>
              <a:rPr lang="en-US" sz="1600" err="1">
                <a:ea typeface="+mn-lt"/>
                <a:cs typeface="+mn-lt"/>
              </a:rPr>
              <a:t>observados</a:t>
            </a:r>
            <a:r>
              <a:rPr lang="en-US" sz="1600">
                <a:ea typeface="+mn-lt"/>
                <a:cs typeface="+mn-lt"/>
              </a:rPr>
              <a:t> </a:t>
            </a:r>
            <a:r>
              <a:rPr lang="en-US" sz="1600" err="1">
                <a:ea typeface="+mn-lt"/>
                <a:cs typeface="+mn-lt"/>
              </a:rPr>
              <a:t>podem</a:t>
            </a:r>
            <a:r>
              <a:rPr lang="en-US" sz="1600">
                <a:ea typeface="+mn-lt"/>
                <a:cs typeface="+mn-lt"/>
              </a:rPr>
              <a:t> ser </a:t>
            </a:r>
            <a:r>
              <a:rPr lang="en-US" sz="1600" err="1">
                <a:ea typeface="+mn-lt"/>
                <a:cs typeface="+mn-lt"/>
              </a:rPr>
              <a:t>modificados</a:t>
            </a:r>
            <a:r>
              <a:rPr lang="en-US" sz="1600">
                <a:ea typeface="+mn-lt"/>
                <a:cs typeface="+mn-lt"/>
              </a:rPr>
              <a:t> </a:t>
            </a:r>
            <a:r>
              <a:rPr lang="en-US" sz="1600" err="1">
                <a:ea typeface="+mn-lt"/>
                <a:cs typeface="+mn-lt"/>
              </a:rPr>
              <a:t>ao</a:t>
            </a:r>
            <a:r>
              <a:rPr lang="en-US" sz="1600">
                <a:ea typeface="+mn-lt"/>
                <a:cs typeface="+mn-lt"/>
              </a:rPr>
              <a:t> </a:t>
            </a:r>
            <a:r>
              <a:rPr lang="en-US" sz="1600" err="1">
                <a:ea typeface="+mn-lt"/>
                <a:cs typeface="+mn-lt"/>
              </a:rPr>
              <a:t>longo</a:t>
            </a:r>
            <a:r>
              <a:rPr lang="en-US" sz="1600">
                <a:ea typeface="+mn-lt"/>
                <a:cs typeface="+mn-lt"/>
              </a:rPr>
              <a:t> do tempo e </a:t>
            </a:r>
            <a:r>
              <a:rPr lang="en-US" sz="1600" err="1">
                <a:ea typeface="+mn-lt"/>
                <a:cs typeface="+mn-lt"/>
              </a:rPr>
              <a:t>provavelmente</a:t>
            </a:r>
            <a:r>
              <a:rPr lang="en-US" sz="1600">
                <a:ea typeface="+mn-lt"/>
                <a:cs typeface="+mn-lt"/>
              </a:rPr>
              <a:t> </a:t>
            </a:r>
            <a:r>
              <a:rPr lang="en-US" sz="1600" err="1">
                <a:ea typeface="+mn-lt"/>
                <a:cs typeface="+mn-lt"/>
              </a:rPr>
              <a:t>possuem</a:t>
            </a:r>
            <a:r>
              <a:rPr lang="en-US" sz="1600">
                <a:ea typeface="+mn-lt"/>
                <a:cs typeface="+mn-lt"/>
              </a:rPr>
              <a:t> </a:t>
            </a:r>
            <a:r>
              <a:rPr lang="en-US" sz="1600" err="1">
                <a:ea typeface="+mn-lt"/>
                <a:cs typeface="+mn-lt"/>
              </a:rPr>
              <a:t>correlação</a:t>
            </a:r>
            <a:r>
              <a:rPr lang="en-US" sz="1600">
                <a:ea typeface="+mn-lt"/>
                <a:cs typeface="+mn-lt"/>
              </a:rPr>
              <a:t> com as </a:t>
            </a:r>
            <a:r>
              <a:rPr lang="en-US" sz="1600" err="1">
                <a:ea typeface="+mn-lt"/>
                <a:cs typeface="+mn-lt"/>
              </a:rPr>
              <a:t>variáveis</a:t>
            </a:r>
            <a:r>
              <a:rPr lang="en-US" sz="1600">
                <a:ea typeface="+mn-lt"/>
                <a:cs typeface="+mn-lt"/>
              </a:rPr>
              <a:t> </a:t>
            </a:r>
            <a:r>
              <a:rPr lang="en-US" sz="1600" err="1">
                <a:ea typeface="+mn-lt"/>
                <a:cs typeface="+mn-lt"/>
              </a:rPr>
              <a:t>explicativas</a:t>
            </a:r>
            <a:r>
              <a:rPr lang="en-US" sz="1600">
                <a:ea typeface="+mn-lt"/>
                <a:cs typeface="+mn-lt"/>
              </a:rPr>
              <a:t>, dado que no </a:t>
            </a:r>
            <a:r>
              <a:rPr lang="en-US" sz="1600" err="1">
                <a:ea typeface="+mn-lt"/>
                <a:cs typeface="+mn-lt"/>
              </a:rPr>
              <a:t>mundo</a:t>
            </a:r>
            <a:r>
              <a:rPr lang="en-US" sz="1600">
                <a:ea typeface="+mn-lt"/>
                <a:cs typeface="+mn-lt"/>
              </a:rPr>
              <a:t> real </a:t>
            </a:r>
            <a:r>
              <a:rPr lang="en-US" sz="1600" err="1">
                <a:ea typeface="+mn-lt"/>
                <a:cs typeface="+mn-lt"/>
              </a:rPr>
              <a:t>muitas</a:t>
            </a:r>
            <a:r>
              <a:rPr lang="en-US" sz="1600">
                <a:ea typeface="+mn-lt"/>
                <a:cs typeface="+mn-lt"/>
              </a:rPr>
              <a:t> das </a:t>
            </a:r>
            <a:r>
              <a:rPr lang="en-US" sz="1600" err="1">
                <a:ea typeface="+mn-lt"/>
                <a:cs typeface="+mn-lt"/>
              </a:rPr>
              <a:t>variáveis</a:t>
            </a:r>
            <a:r>
              <a:rPr lang="en-US" sz="1600">
                <a:ea typeface="+mn-lt"/>
                <a:cs typeface="+mn-lt"/>
              </a:rPr>
              <a:t> </a:t>
            </a:r>
            <a:r>
              <a:rPr lang="en-US" sz="1600" err="1">
                <a:ea typeface="+mn-lt"/>
                <a:cs typeface="+mn-lt"/>
              </a:rPr>
              <a:t>possuem</a:t>
            </a:r>
            <a:r>
              <a:rPr lang="en-US" sz="1600">
                <a:ea typeface="+mn-lt"/>
                <a:cs typeface="+mn-lt"/>
              </a:rPr>
              <a:t> </a:t>
            </a:r>
            <a:r>
              <a:rPr lang="en-US" sz="1600" err="1">
                <a:ea typeface="+mn-lt"/>
                <a:cs typeface="+mn-lt"/>
              </a:rPr>
              <a:t>algum</a:t>
            </a:r>
            <a:r>
              <a:rPr lang="en-US" sz="1600">
                <a:ea typeface="+mn-lt"/>
                <a:cs typeface="+mn-lt"/>
              </a:rPr>
              <a:t> </a:t>
            </a:r>
            <a:r>
              <a:rPr lang="en-US" sz="1600" err="1">
                <a:ea typeface="+mn-lt"/>
                <a:cs typeface="+mn-lt"/>
              </a:rPr>
              <a:t>tipo</a:t>
            </a:r>
            <a:r>
              <a:rPr lang="en-US" sz="1600">
                <a:ea typeface="+mn-lt"/>
                <a:cs typeface="+mn-lt"/>
              </a:rPr>
              <a:t> de </a:t>
            </a:r>
            <a:r>
              <a:rPr lang="en-US" sz="1600" err="1">
                <a:ea typeface="+mn-lt"/>
                <a:cs typeface="+mn-lt"/>
              </a:rPr>
              <a:t>relação</a:t>
            </a:r>
            <a:r>
              <a:rPr lang="en-US" sz="1600">
                <a:ea typeface="+mn-lt"/>
                <a:cs typeface="+mn-lt"/>
              </a:rPr>
              <a:t>.</a:t>
            </a:r>
            <a:endParaRPr lang="en-US">
              <a:ea typeface="+mn-lt"/>
              <a:cs typeface="+mn-lt"/>
            </a:endParaRPr>
          </a:p>
          <a:p>
            <a:pPr algn="just"/>
            <a:endParaRPr lang="en-US"/>
          </a:p>
          <a:p>
            <a:pPr algn="just"/>
            <a:r>
              <a:rPr lang="en-US" sz="1600">
                <a:ea typeface="+mn-lt"/>
                <a:cs typeface="+mn-lt"/>
              </a:rPr>
              <a:t>Eles </a:t>
            </a:r>
            <a:r>
              <a:rPr lang="en-US" sz="1600" err="1">
                <a:ea typeface="+mn-lt"/>
                <a:cs typeface="+mn-lt"/>
              </a:rPr>
              <a:t>poderiam</a:t>
            </a:r>
            <a:r>
              <a:rPr lang="en-US" sz="1600">
                <a:ea typeface="+mn-lt"/>
                <a:cs typeface="+mn-lt"/>
              </a:rPr>
              <a:t> </a:t>
            </a:r>
            <a:r>
              <a:rPr lang="en-US" sz="1600" err="1">
                <a:ea typeface="+mn-lt"/>
                <a:cs typeface="+mn-lt"/>
              </a:rPr>
              <a:t>rodar</a:t>
            </a:r>
            <a:r>
              <a:rPr lang="en-US" sz="1600">
                <a:ea typeface="+mn-lt"/>
                <a:cs typeface="+mn-lt"/>
              </a:rPr>
              <a:t> um </a:t>
            </a:r>
            <a:r>
              <a:rPr lang="en-US" sz="1600" err="1">
                <a:ea typeface="+mn-lt"/>
                <a:cs typeface="+mn-lt"/>
              </a:rPr>
              <a:t>painel</a:t>
            </a:r>
            <a:r>
              <a:rPr lang="en-US" sz="1600">
                <a:ea typeface="+mn-lt"/>
                <a:cs typeface="+mn-lt"/>
              </a:rPr>
              <a:t> </a:t>
            </a:r>
            <a:r>
              <a:rPr lang="en-US" sz="1600" err="1">
                <a:ea typeface="+mn-lt"/>
                <a:cs typeface="+mn-lt"/>
              </a:rPr>
              <a:t>dinâmico</a:t>
            </a:r>
            <a:r>
              <a:rPr lang="en-US" sz="1600">
                <a:ea typeface="+mn-lt"/>
                <a:cs typeface="+mn-lt"/>
              </a:rPr>
              <a:t> </a:t>
            </a:r>
            <a:r>
              <a:rPr lang="en-US" sz="1600" err="1">
                <a:ea typeface="+mn-lt"/>
                <a:cs typeface="+mn-lt"/>
              </a:rPr>
              <a:t>como</a:t>
            </a:r>
            <a:r>
              <a:rPr lang="en-US" sz="1600">
                <a:ea typeface="+mn-lt"/>
                <a:cs typeface="+mn-lt"/>
              </a:rPr>
              <a:t> forma de </a:t>
            </a:r>
            <a:r>
              <a:rPr lang="en-US" sz="1600" err="1">
                <a:ea typeface="+mn-lt"/>
                <a:cs typeface="+mn-lt"/>
              </a:rPr>
              <a:t>capturar</a:t>
            </a:r>
            <a:r>
              <a:rPr lang="en-US" sz="1600">
                <a:ea typeface="+mn-lt"/>
                <a:cs typeface="+mn-lt"/>
              </a:rPr>
              <a:t> </a:t>
            </a:r>
            <a:r>
              <a:rPr lang="en-US" sz="1600" err="1">
                <a:ea typeface="+mn-lt"/>
                <a:cs typeface="+mn-lt"/>
              </a:rPr>
              <a:t>os</a:t>
            </a:r>
            <a:r>
              <a:rPr lang="en-US" sz="1600">
                <a:ea typeface="+mn-lt"/>
                <a:cs typeface="+mn-lt"/>
              </a:rPr>
              <a:t> </a:t>
            </a:r>
            <a:r>
              <a:rPr lang="en-US" sz="1600" err="1">
                <a:ea typeface="+mn-lt"/>
                <a:cs typeface="+mn-lt"/>
              </a:rPr>
              <a:t>efeitos</a:t>
            </a:r>
            <a:r>
              <a:rPr lang="en-US" sz="1600">
                <a:ea typeface="+mn-lt"/>
                <a:cs typeface="+mn-lt"/>
              </a:rPr>
              <a:t> da taxa de </a:t>
            </a:r>
            <a:r>
              <a:rPr lang="en-US" sz="1600" err="1">
                <a:ea typeface="+mn-lt"/>
                <a:cs typeface="+mn-lt"/>
              </a:rPr>
              <a:t>criminalidade</a:t>
            </a:r>
            <a:r>
              <a:rPr lang="en-US" sz="1600">
                <a:ea typeface="+mn-lt"/>
                <a:cs typeface="+mn-lt"/>
              </a:rPr>
              <a:t> </a:t>
            </a:r>
            <a:r>
              <a:rPr lang="en-US" sz="1600" err="1">
                <a:ea typeface="+mn-lt"/>
                <a:cs typeface="+mn-lt"/>
              </a:rPr>
              <a:t>passada</a:t>
            </a:r>
            <a:r>
              <a:rPr lang="en-US" sz="1600">
                <a:ea typeface="+mn-lt"/>
                <a:cs typeface="+mn-lt"/>
              </a:rPr>
              <a:t> no </a:t>
            </a:r>
            <a:r>
              <a:rPr lang="en-US" sz="1600" err="1">
                <a:ea typeface="+mn-lt"/>
                <a:cs typeface="+mn-lt"/>
              </a:rPr>
              <a:t>modelo</a:t>
            </a:r>
            <a:r>
              <a:rPr lang="en-US" sz="1600">
                <a:ea typeface="+mn-lt"/>
                <a:cs typeface="+mn-lt"/>
              </a:rPr>
              <a:t>, o que </a:t>
            </a:r>
            <a:r>
              <a:rPr lang="en-US" sz="1600" err="1">
                <a:ea typeface="+mn-lt"/>
                <a:cs typeface="+mn-lt"/>
              </a:rPr>
              <a:t>poderia</a:t>
            </a:r>
            <a:r>
              <a:rPr lang="en-US" sz="1600">
                <a:ea typeface="+mn-lt"/>
                <a:cs typeface="+mn-lt"/>
              </a:rPr>
              <a:t> </a:t>
            </a:r>
            <a:r>
              <a:rPr lang="en-US" sz="1600" err="1">
                <a:ea typeface="+mn-lt"/>
                <a:cs typeface="+mn-lt"/>
              </a:rPr>
              <a:t>mostrar</a:t>
            </a:r>
            <a:r>
              <a:rPr lang="en-US" sz="1600">
                <a:ea typeface="+mn-lt"/>
                <a:cs typeface="+mn-lt"/>
              </a:rPr>
              <a:t> a </a:t>
            </a:r>
            <a:r>
              <a:rPr lang="en-US" sz="1600" err="1">
                <a:ea typeface="+mn-lt"/>
                <a:cs typeface="+mn-lt"/>
              </a:rPr>
              <a:t>dinâmica</a:t>
            </a:r>
            <a:r>
              <a:rPr lang="en-US" sz="1600">
                <a:ea typeface="+mn-lt"/>
                <a:cs typeface="+mn-lt"/>
              </a:rPr>
              <a:t> da </a:t>
            </a:r>
            <a:r>
              <a:rPr lang="en-US" sz="1600" err="1">
                <a:ea typeface="+mn-lt"/>
                <a:cs typeface="+mn-lt"/>
              </a:rPr>
              <a:t>oferta</a:t>
            </a:r>
            <a:r>
              <a:rPr lang="en-US" sz="1600">
                <a:ea typeface="+mn-lt"/>
                <a:cs typeface="+mn-lt"/>
              </a:rPr>
              <a:t> de crime</a:t>
            </a:r>
            <a:endParaRPr lang="en-US"/>
          </a:p>
        </p:txBody>
      </p:sp>
      <p:sp>
        <p:nvSpPr>
          <p:cNvPr id="15" name="Retângulo 2">
            <a:extLst>
              <a:ext uri="{FF2B5EF4-FFF2-40B4-BE49-F238E27FC236}">
                <a16:creationId xmlns:a16="http://schemas.microsoft.com/office/drawing/2014/main" id="{314BD5AB-FFB1-9EF9-5ECA-F8F9FDCE79BE}"/>
              </a:ext>
            </a:extLst>
          </p:cNvPr>
          <p:cNvSpPr/>
          <p:nvPr/>
        </p:nvSpPr>
        <p:spPr>
          <a:xfrm>
            <a:off x="4708335" y="1170769"/>
            <a:ext cx="4264607" cy="5007185"/>
          </a:xfrm>
          <a:prstGeom prst="rect">
            <a:avLst/>
          </a:prstGeom>
          <a:solidFill>
            <a:srgbClr val="FFFFFF">
              <a:alpha val="9200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D03487D-0BAE-AF4A-CB8B-E55F63216F67}"/>
              </a:ext>
            </a:extLst>
          </p:cNvPr>
          <p:cNvSpPr txBox="1"/>
          <p:nvPr/>
        </p:nvSpPr>
        <p:spPr>
          <a:xfrm>
            <a:off x="373528" y="4068271"/>
            <a:ext cx="3811571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pt-BR" sz="1600" b="1">
                <a:ea typeface="Calibri"/>
                <a:cs typeface="Calibri" panose="020F0502020204030204"/>
              </a:rPr>
              <a:t>Resultado Marginal na reducao da taxa de crime:</a:t>
            </a:r>
            <a:endParaRPr lang="pt-BR" sz="1600" b="1">
              <a:cs typeface="Calibri" panose="020F0502020204030204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AD4C259-E854-31EC-5943-65694585F1F1}"/>
              </a:ext>
            </a:extLst>
          </p:cNvPr>
          <p:cNvSpPr txBox="1"/>
          <p:nvPr/>
        </p:nvSpPr>
        <p:spPr>
          <a:xfrm>
            <a:off x="530689" y="4654059"/>
            <a:ext cx="3811571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1600" b="1">
                <a:ea typeface="Calibri"/>
                <a:cs typeface="Calibri" panose="020F0502020204030204"/>
              </a:rPr>
              <a:t>Taxa de Detecção </a:t>
            </a:r>
          </a:p>
          <a:p>
            <a:pPr algn="ctr"/>
            <a:r>
              <a:rPr lang="pt-BR" sz="1600" b="1">
                <a:ea typeface="Calibri"/>
                <a:cs typeface="Calibri" panose="020F0502020204030204"/>
              </a:rPr>
              <a:t>&gt;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2B0BB0B-DE42-9C28-B0F5-763845155450}"/>
              </a:ext>
            </a:extLst>
          </p:cNvPr>
          <p:cNvSpPr txBox="1"/>
          <p:nvPr/>
        </p:nvSpPr>
        <p:spPr>
          <a:xfrm>
            <a:off x="530689" y="5211270"/>
            <a:ext cx="3811571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1600" b="1">
                <a:ea typeface="Calibri"/>
                <a:cs typeface="Calibri"/>
              </a:rPr>
              <a:t>Celeridade</a:t>
            </a:r>
          </a:p>
          <a:p>
            <a:pPr algn="ctr"/>
            <a:r>
              <a:rPr lang="pt-BR" sz="1600" b="1">
                <a:ea typeface="Calibri"/>
                <a:cs typeface="Calibri"/>
              </a:rPr>
              <a:t>&gt;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FA0BED3-CF05-9B29-E93C-2D82CCC32470}"/>
              </a:ext>
            </a:extLst>
          </p:cNvPr>
          <p:cNvSpPr txBox="1"/>
          <p:nvPr/>
        </p:nvSpPr>
        <p:spPr>
          <a:xfrm>
            <a:off x="530689" y="5797058"/>
            <a:ext cx="3811571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1600" b="1">
                <a:ea typeface="Calibri"/>
                <a:cs typeface="Calibri"/>
              </a:rPr>
              <a:t>Severidade</a:t>
            </a:r>
          </a:p>
        </p:txBody>
      </p:sp>
    </p:spTree>
    <p:extLst>
      <p:ext uri="{BB962C8B-B14F-4D97-AF65-F5344CB8AC3E}">
        <p14:creationId xmlns:p14="http://schemas.microsoft.com/office/powerpoint/2010/main" val="2277187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8929"/>
    </mc:Choice>
    <mc:Fallback xmlns="">
      <p:transition spd="slow" advTm="58929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E57B4D9F-94D5-454C-8091-AB2768D9FEDA}"/>
              </a:ext>
            </a:extLst>
          </p:cNvPr>
          <p:cNvSpPr/>
          <p:nvPr/>
        </p:nvSpPr>
        <p:spPr>
          <a:xfrm>
            <a:off x="6292084" y="1570338"/>
            <a:ext cx="989631" cy="381718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1A2DFF77-A987-48C9-B61E-D55894DE8645}"/>
              </a:ext>
            </a:extLst>
          </p:cNvPr>
          <p:cNvSpPr/>
          <p:nvPr/>
        </p:nvSpPr>
        <p:spPr>
          <a:xfrm>
            <a:off x="291410" y="1161669"/>
            <a:ext cx="4279434" cy="518600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62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10319CC2-37C7-438E-A874-5497D2E857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F01539-AC96-4A5E-AF48-5B963BEB75E2}" type="slidenum">
              <a:rPr lang="pt-BR" smtClean="0"/>
              <a:pPr/>
              <a:t>31</a:t>
            </a:fld>
            <a:endParaRPr lang="pt-BR"/>
          </a:p>
        </p:txBody>
      </p:sp>
      <p:sp>
        <p:nvSpPr>
          <p:cNvPr id="59" name="Retângulo 58">
            <a:extLst>
              <a:ext uri="{FF2B5EF4-FFF2-40B4-BE49-F238E27FC236}">
                <a16:creationId xmlns:a16="http://schemas.microsoft.com/office/drawing/2014/main" id="{25A8F944-694A-476E-AA9A-778E2AB71DE6}"/>
              </a:ext>
            </a:extLst>
          </p:cNvPr>
          <p:cNvSpPr/>
          <p:nvPr/>
        </p:nvSpPr>
        <p:spPr>
          <a:xfrm>
            <a:off x="4697198" y="1165571"/>
            <a:ext cx="4279434" cy="51766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62"/>
          </a:p>
        </p:txBody>
      </p:sp>
      <p:grpSp>
        <p:nvGrpSpPr>
          <p:cNvPr id="40" name="Agrupar 39">
            <a:extLst>
              <a:ext uri="{FF2B5EF4-FFF2-40B4-BE49-F238E27FC236}">
                <a16:creationId xmlns:a16="http://schemas.microsoft.com/office/drawing/2014/main" id="{9C7E3419-2041-4D27-8AE2-D062B6A43F3B}"/>
              </a:ext>
            </a:extLst>
          </p:cNvPr>
          <p:cNvGrpSpPr/>
          <p:nvPr/>
        </p:nvGrpSpPr>
        <p:grpSpPr>
          <a:xfrm>
            <a:off x="388947" y="689959"/>
            <a:ext cx="8354447" cy="333319"/>
            <a:chOff x="983573" y="658595"/>
            <a:chExt cx="7889391" cy="335036"/>
          </a:xfrm>
        </p:grpSpPr>
        <p:sp>
          <p:nvSpPr>
            <p:cNvPr id="46" name="Retângulo: Cantos Arredondados 45">
              <a:extLst>
                <a:ext uri="{FF2B5EF4-FFF2-40B4-BE49-F238E27FC236}">
                  <a16:creationId xmlns:a16="http://schemas.microsoft.com/office/drawing/2014/main" id="{35D8C617-32CC-418B-A55F-00215900DB89}"/>
                </a:ext>
              </a:extLst>
            </p:cNvPr>
            <p:cNvSpPr/>
            <p:nvPr/>
          </p:nvSpPr>
          <p:spPr>
            <a:xfrm>
              <a:off x="983573" y="658595"/>
              <a:ext cx="1470946" cy="335035"/>
            </a:xfrm>
            <a:prstGeom prst="round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sz="1100">
                  <a:solidFill>
                    <a:schemeClr val="tx1"/>
                  </a:solidFill>
                  <a:cs typeface="Calibri"/>
                </a:rPr>
                <a:t>Pergunta</a:t>
              </a:r>
            </a:p>
          </p:txBody>
        </p:sp>
        <p:sp>
          <p:nvSpPr>
            <p:cNvPr id="47" name="Retângulo: Cantos Arredondados 46">
              <a:extLst>
                <a:ext uri="{FF2B5EF4-FFF2-40B4-BE49-F238E27FC236}">
                  <a16:creationId xmlns:a16="http://schemas.microsoft.com/office/drawing/2014/main" id="{06DC4238-F215-4D1A-A63D-54EF97A4ABCA}"/>
                </a:ext>
              </a:extLst>
            </p:cNvPr>
            <p:cNvSpPr/>
            <p:nvPr/>
          </p:nvSpPr>
          <p:spPr>
            <a:xfrm>
              <a:off x="2588184" y="658595"/>
              <a:ext cx="1470946" cy="335035"/>
            </a:xfrm>
            <a:prstGeom prst="round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sz="1100">
                  <a:solidFill>
                    <a:schemeClr val="tx1"/>
                  </a:solidFill>
                  <a:cs typeface="Calibri"/>
                </a:rPr>
                <a:t>Modelo Teórico</a:t>
              </a:r>
              <a:endParaRPr lang="pt-BR" sz="1100" err="1">
                <a:solidFill>
                  <a:schemeClr val="tx1"/>
                </a:solidFill>
                <a:cs typeface="Calibri"/>
              </a:endParaRPr>
            </a:p>
          </p:txBody>
        </p:sp>
        <p:sp>
          <p:nvSpPr>
            <p:cNvPr id="49" name="Retângulo: Cantos Arredondados 48">
              <a:extLst>
                <a:ext uri="{FF2B5EF4-FFF2-40B4-BE49-F238E27FC236}">
                  <a16:creationId xmlns:a16="http://schemas.microsoft.com/office/drawing/2014/main" id="{74EC9ECF-C7A6-4CD9-8791-A11804B781C1}"/>
                </a:ext>
              </a:extLst>
            </p:cNvPr>
            <p:cNvSpPr/>
            <p:nvPr/>
          </p:nvSpPr>
          <p:spPr>
            <a:xfrm>
              <a:off x="4192796" y="658596"/>
              <a:ext cx="1470946" cy="335035"/>
            </a:xfrm>
            <a:prstGeom prst="round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sz="1100">
                  <a:solidFill>
                    <a:schemeClr val="tx1"/>
                  </a:solidFill>
                  <a:cs typeface="Calibri"/>
                </a:rPr>
                <a:t>Análise Empírica</a:t>
              </a:r>
            </a:p>
          </p:txBody>
        </p:sp>
        <p:sp>
          <p:nvSpPr>
            <p:cNvPr id="50" name="Retângulo: Cantos Arredondados 49">
              <a:extLst>
                <a:ext uri="{FF2B5EF4-FFF2-40B4-BE49-F238E27FC236}">
                  <a16:creationId xmlns:a16="http://schemas.microsoft.com/office/drawing/2014/main" id="{40F71385-650E-4C7C-96AB-6256F85E6718}"/>
                </a:ext>
              </a:extLst>
            </p:cNvPr>
            <p:cNvSpPr/>
            <p:nvPr/>
          </p:nvSpPr>
          <p:spPr>
            <a:xfrm>
              <a:off x="5797406" y="658595"/>
              <a:ext cx="1470946" cy="335035"/>
            </a:xfrm>
            <a:prstGeom prst="round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sz="1100">
                  <a:solidFill>
                    <a:schemeClr val="tx1"/>
                  </a:solidFill>
                  <a:cs typeface="Calibri"/>
                </a:rPr>
                <a:t>Discussão</a:t>
              </a:r>
            </a:p>
          </p:txBody>
        </p:sp>
        <p:sp>
          <p:nvSpPr>
            <p:cNvPr id="51" name="Retângulo: Cantos Arredondados 50">
              <a:extLst>
                <a:ext uri="{FF2B5EF4-FFF2-40B4-BE49-F238E27FC236}">
                  <a16:creationId xmlns:a16="http://schemas.microsoft.com/office/drawing/2014/main" id="{7389DC17-9C39-4005-B254-E2A34B0BA992}"/>
                </a:ext>
              </a:extLst>
            </p:cNvPr>
            <p:cNvSpPr/>
            <p:nvPr/>
          </p:nvSpPr>
          <p:spPr>
            <a:xfrm>
              <a:off x="7402018" y="658595"/>
              <a:ext cx="1470946" cy="335035"/>
            </a:xfrm>
            <a:prstGeom prst="roundRect">
              <a:avLst/>
            </a:prstGeom>
            <a:solidFill>
              <a:srgbClr val="0427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sz="1100">
                  <a:solidFill>
                    <a:schemeClr val="bg1"/>
                  </a:solidFill>
                </a:rPr>
                <a:t>Recomendações</a:t>
              </a:r>
            </a:p>
          </p:txBody>
        </p:sp>
      </p:grpSp>
      <p:sp>
        <p:nvSpPr>
          <p:cNvPr id="11" name="AutoShape 8" descr="Mapa Do Brasil Clip Art at Clker.com - vector clip art online, royalty free  &amp;amp; public domain">
            <a:extLst>
              <a:ext uri="{FF2B5EF4-FFF2-40B4-BE49-F238E27FC236}">
                <a16:creationId xmlns:a16="http://schemas.microsoft.com/office/drawing/2014/main" id="{CA393D27-39A7-4B09-9C87-03D76A8416E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70" name="Retângulo 69">
            <a:extLst>
              <a:ext uri="{FF2B5EF4-FFF2-40B4-BE49-F238E27FC236}">
                <a16:creationId xmlns:a16="http://schemas.microsoft.com/office/drawing/2014/main" id="{1481F70F-52F8-47ED-A339-3ED3008E3C2A}"/>
              </a:ext>
            </a:extLst>
          </p:cNvPr>
          <p:cNvSpPr/>
          <p:nvPr/>
        </p:nvSpPr>
        <p:spPr>
          <a:xfrm>
            <a:off x="2683007" y="3528294"/>
            <a:ext cx="151254" cy="163707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1" name="Retângulo 70">
            <a:extLst>
              <a:ext uri="{FF2B5EF4-FFF2-40B4-BE49-F238E27FC236}">
                <a16:creationId xmlns:a16="http://schemas.microsoft.com/office/drawing/2014/main" id="{5F727189-A6DC-4F44-9296-BD7048328B47}"/>
              </a:ext>
            </a:extLst>
          </p:cNvPr>
          <p:cNvSpPr/>
          <p:nvPr/>
        </p:nvSpPr>
        <p:spPr>
          <a:xfrm>
            <a:off x="7281715" y="11824"/>
            <a:ext cx="1557654" cy="5781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61BA42AD-B96A-E43E-CA18-C1A23555941E}"/>
              </a:ext>
            </a:extLst>
          </p:cNvPr>
          <p:cNvSpPr txBox="1"/>
          <p:nvPr/>
        </p:nvSpPr>
        <p:spPr>
          <a:xfrm>
            <a:off x="1575227" y="1447959"/>
            <a:ext cx="180974" cy="36194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3CF02774-4CA5-EB8C-D28B-2F71E434FE86}"/>
              </a:ext>
            </a:extLst>
          </p:cNvPr>
          <p:cNvSpPr txBox="1"/>
          <p:nvPr/>
        </p:nvSpPr>
        <p:spPr>
          <a:xfrm>
            <a:off x="924485" y="1644863"/>
            <a:ext cx="244928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pt-BR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598709-3D07-FE4D-6806-884FF31CAA62}"/>
              </a:ext>
            </a:extLst>
          </p:cNvPr>
          <p:cNvSpPr txBox="1"/>
          <p:nvPr/>
        </p:nvSpPr>
        <p:spPr>
          <a:xfrm>
            <a:off x="430679" y="1953720"/>
            <a:ext cx="4025883" cy="206210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sz="1600">
                <a:ea typeface="+mn-lt"/>
                <a:cs typeface="+mn-lt"/>
              </a:rPr>
              <a:t>As </a:t>
            </a:r>
            <a:r>
              <a:rPr lang="en-US" sz="1600" err="1">
                <a:ea typeface="+mn-lt"/>
                <a:cs typeface="+mn-lt"/>
              </a:rPr>
              <a:t>variáveis</a:t>
            </a:r>
            <a:r>
              <a:rPr lang="en-US" sz="1600">
                <a:ea typeface="+mn-lt"/>
                <a:cs typeface="+mn-lt"/>
              </a:rPr>
              <a:t> que </a:t>
            </a:r>
            <a:r>
              <a:rPr lang="en-US" sz="1600" err="1">
                <a:ea typeface="+mn-lt"/>
                <a:cs typeface="+mn-lt"/>
              </a:rPr>
              <a:t>apresentam</a:t>
            </a:r>
            <a:r>
              <a:rPr lang="en-US" sz="1600">
                <a:ea typeface="+mn-lt"/>
                <a:cs typeface="+mn-lt"/>
              </a:rPr>
              <a:t> </a:t>
            </a:r>
            <a:r>
              <a:rPr lang="en-US" sz="1600" err="1">
                <a:ea typeface="+mn-lt"/>
                <a:cs typeface="+mn-lt"/>
              </a:rPr>
              <a:t>uma</a:t>
            </a:r>
            <a:r>
              <a:rPr lang="en-US" sz="1600">
                <a:ea typeface="+mn-lt"/>
                <a:cs typeface="+mn-lt"/>
              </a:rPr>
              <a:t> </a:t>
            </a:r>
            <a:r>
              <a:rPr lang="en-US" sz="1600" err="1">
                <a:ea typeface="+mn-lt"/>
                <a:cs typeface="+mn-lt"/>
              </a:rPr>
              <a:t>diminuição</a:t>
            </a:r>
            <a:r>
              <a:rPr lang="en-US" sz="1600">
                <a:ea typeface="+mn-lt"/>
                <a:cs typeface="+mn-lt"/>
              </a:rPr>
              <a:t> marginal </a:t>
            </a:r>
            <a:r>
              <a:rPr lang="en-US" sz="1600" err="1">
                <a:ea typeface="+mn-lt"/>
                <a:cs typeface="+mn-lt"/>
              </a:rPr>
              <a:t>relevante</a:t>
            </a:r>
            <a:r>
              <a:rPr lang="en-US" sz="1600">
                <a:ea typeface="+mn-lt"/>
                <a:cs typeface="+mn-lt"/>
              </a:rPr>
              <a:t> para taxa de crime </a:t>
            </a:r>
            <a:r>
              <a:rPr lang="en-US" sz="1600" err="1">
                <a:ea typeface="+mn-lt"/>
                <a:cs typeface="+mn-lt"/>
              </a:rPr>
              <a:t>são</a:t>
            </a:r>
            <a:r>
              <a:rPr lang="en-US" sz="1600">
                <a:ea typeface="+mn-lt"/>
                <a:cs typeface="+mn-lt"/>
              </a:rPr>
              <a:t> </a:t>
            </a:r>
            <a:r>
              <a:rPr lang="en-US" sz="1600" err="1">
                <a:ea typeface="+mn-lt"/>
                <a:cs typeface="+mn-lt"/>
              </a:rPr>
              <a:t>Celeridade</a:t>
            </a:r>
            <a:r>
              <a:rPr lang="en-US" sz="1600">
                <a:ea typeface="+mn-lt"/>
                <a:cs typeface="+mn-lt"/>
              </a:rPr>
              <a:t> e Taxa de </a:t>
            </a:r>
            <a:r>
              <a:rPr lang="en-US" sz="1600" err="1">
                <a:ea typeface="+mn-lt"/>
                <a:cs typeface="+mn-lt"/>
              </a:rPr>
              <a:t>Detecção</a:t>
            </a:r>
            <a:r>
              <a:rPr lang="en-US" sz="1600">
                <a:ea typeface="+mn-lt"/>
                <a:cs typeface="+mn-lt"/>
              </a:rPr>
              <a:t>. A </a:t>
            </a:r>
            <a:r>
              <a:rPr lang="en-US" sz="1600" err="1">
                <a:ea typeface="+mn-lt"/>
                <a:cs typeface="+mn-lt"/>
              </a:rPr>
              <a:t>melhoria</a:t>
            </a:r>
            <a:r>
              <a:rPr lang="en-US" sz="1600">
                <a:ea typeface="+mn-lt"/>
                <a:cs typeface="+mn-lt"/>
              </a:rPr>
              <a:t> dessas </a:t>
            </a:r>
            <a:r>
              <a:rPr lang="en-US" sz="1600" err="1">
                <a:ea typeface="+mn-lt"/>
                <a:cs typeface="+mn-lt"/>
              </a:rPr>
              <a:t>duas</a:t>
            </a:r>
            <a:r>
              <a:rPr lang="en-US" sz="1600">
                <a:ea typeface="+mn-lt"/>
                <a:cs typeface="+mn-lt"/>
              </a:rPr>
              <a:t> </a:t>
            </a:r>
            <a:r>
              <a:rPr lang="en-US" sz="1600" err="1">
                <a:ea typeface="+mn-lt"/>
                <a:cs typeface="+mn-lt"/>
              </a:rPr>
              <a:t>políticas</a:t>
            </a:r>
            <a:r>
              <a:rPr lang="en-US" sz="1600">
                <a:ea typeface="+mn-lt"/>
                <a:cs typeface="+mn-lt"/>
              </a:rPr>
              <a:t> </a:t>
            </a:r>
            <a:r>
              <a:rPr lang="en-US" sz="1600" err="1">
                <a:ea typeface="+mn-lt"/>
                <a:cs typeface="+mn-lt"/>
              </a:rPr>
              <a:t>dentro</a:t>
            </a:r>
            <a:r>
              <a:rPr lang="en-US" sz="1600">
                <a:ea typeface="+mn-lt"/>
                <a:cs typeface="+mn-lt"/>
              </a:rPr>
              <a:t> do </a:t>
            </a:r>
            <a:r>
              <a:rPr lang="en-US" sz="1600" err="1">
                <a:ea typeface="+mn-lt"/>
                <a:cs typeface="+mn-lt"/>
              </a:rPr>
              <a:t>sistema</a:t>
            </a:r>
            <a:r>
              <a:rPr lang="en-US" sz="1600">
                <a:ea typeface="+mn-lt"/>
                <a:cs typeface="+mn-lt"/>
              </a:rPr>
              <a:t> criminal </a:t>
            </a:r>
            <a:r>
              <a:rPr lang="en-US" sz="1600" err="1">
                <a:ea typeface="+mn-lt"/>
                <a:cs typeface="+mn-lt"/>
              </a:rPr>
              <a:t>são</a:t>
            </a:r>
            <a:r>
              <a:rPr lang="en-US" sz="1600">
                <a:ea typeface="+mn-lt"/>
                <a:cs typeface="+mn-lt"/>
              </a:rPr>
              <a:t> </a:t>
            </a:r>
            <a:r>
              <a:rPr lang="en-US" sz="1600" err="1">
                <a:ea typeface="+mn-lt"/>
                <a:cs typeface="+mn-lt"/>
              </a:rPr>
              <a:t>recomendadas</a:t>
            </a:r>
            <a:r>
              <a:rPr lang="en-US" sz="1600">
                <a:ea typeface="+mn-lt"/>
                <a:cs typeface="+mn-lt"/>
              </a:rPr>
              <a:t> para </a:t>
            </a:r>
            <a:r>
              <a:rPr lang="en-US" sz="1600" err="1">
                <a:ea typeface="+mn-lt"/>
                <a:cs typeface="+mn-lt"/>
              </a:rPr>
              <a:t>reduzir</a:t>
            </a:r>
            <a:r>
              <a:rPr lang="en-US" sz="1600">
                <a:ea typeface="+mn-lt"/>
                <a:cs typeface="+mn-lt"/>
              </a:rPr>
              <a:t> a </a:t>
            </a:r>
            <a:r>
              <a:rPr lang="en-US" sz="1600" err="1">
                <a:ea typeface="+mn-lt"/>
                <a:cs typeface="+mn-lt"/>
              </a:rPr>
              <a:t>criminalidade</a:t>
            </a:r>
            <a:r>
              <a:rPr lang="en-US" sz="1600">
                <a:ea typeface="+mn-lt"/>
                <a:cs typeface="+mn-lt"/>
              </a:rPr>
              <a:t>. </a:t>
            </a:r>
            <a:r>
              <a:rPr lang="en-US" sz="1600" err="1">
                <a:ea typeface="+mn-lt"/>
                <a:cs typeface="+mn-lt"/>
              </a:rPr>
              <a:t>Enquanto</a:t>
            </a:r>
            <a:r>
              <a:rPr lang="en-US" sz="1600">
                <a:ea typeface="+mn-lt"/>
                <a:cs typeface="+mn-lt"/>
              </a:rPr>
              <a:t> que o </a:t>
            </a:r>
            <a:r>
              <a:rPr lang="en-US" sz="1600" err="1">
                <a:ea typeface="+mn-lt"/>
                <a:cs typeface="+mn-lt"/>
              </a:rPr>
              <a:t>aumento</a:t>
            </a:r>
            <a:r>
              <a:rPr lang="en-US" sz="1600">
                <a:ea typeface="+mn-lt"/>
                <a:cs typeface="+mn-lt"/>
              </a:rPr>
              <a:t> da </a:t>
            </a:r>
            <a:r>
              <a:rPr lang="en-US" sz="1600" err="1">
                <a:ea typeface="+mn-lt"/>
                <a:cs typeface="+mn-lt"/>
              </a:rPr>
              <a:t>severidade</a:t>
            </a:r>
            <a:r>
              <a:rPr lang="en-US" sz="1600">
                <a:ea typeface="+mn-lt"/>
                <a:cs typeface="+mn-lt"/>
              </a:rPr>
              <a:t> das </a:t>
            </a:r>
            <a:r>
              <a:rPr lang="en-US" sz="1600" err="1">
                <a:ea typeface="+mn-lt"/>
                <a:cs typeface="+mn-lt"/>
              </a:rPr>
              <a:t>penas</a:t>
            </a:r>
            <a:r>
              <a:rPr lang="en-US" sz="1600">
                <a:ea typeface="+mn-lt"/>
                <a:cs typeface="+mn-lt"/>
              </a:rPr>
              <a:t> </a:t>
            </a:r>
            <a:r>
              <a:rPr lang="en-US" sz="1600" err="1">
                <a:ea typeface="+mn-lt"/>
                <a:cs typeface="+mn-lt"/>
              </a:rPr>
              <a:t>não</a:t>
            </a:r>
            <a:r>
              <a:rPr lang="en-US" sz="1600">
                <a:ea typeface="+mn-lt"/>
                <a:cs typeface="+mn-lt"/>
              </a:rPr>
              <a:t> </a:t>
            </a:r>
            <a:r>
              <a:rPr lang="en-US" sz="1600" err="1">
                <a:ea typeface="+mn-lt"/>
                <a:cs typeface="+mn-lt"/>
              </a:rPr>
              <a:t>traria</a:t>
            </a:r>
            <a:r>
              <a:rPr lang="en-US" sz="1600">
                <a:ea typeface="+mn-lt"/>
                <a:cs typeface="+mn-lt"/>
              </a:rPr>
              <a:t> tantos </a:t>
            </a:r>
            <a:r>
              <a:rPr lang="en-US" sz="1600" err="1">
                <a:ea typeface="+mn-lt"/>
                <a:cs typeface="+mn-lt"/>
              </a:rPr>
              <a:t>resultados</a:t>
            </a:r>
            <a:r>
              <a:rPr lang="en-US" sz="1600">
                <a:ea typeface="+mn-lt"/>
                <a:cs typeface="+mn-lt"/>
              </a:rPr>
              <a:t> </a:t>
            </a:r>
            <a:r>
              <a:rPr lang="en-US" sz="1600" err="1">
                <a:ea typeface="+mn-lt"/>
                <a:cs typeface="+mn-lt"/>
              </a:rPr>
              <a:t>comparativamente</a:t>
            </a:r>
            <a:r>
              <a:rPr lang="en-US" sz="1600">
                <a:ea typeface="+mn-lt"/>
                <a:cs typeface="+mn-lt"/>
              </a:rPr>
              <a:t>.</a:t>
            </a:r>
            <a:endParaRPr lang="en-US" sz="1600">
              <a:cs typeface="Calibri" panose="020F0502020204030204"/>
            </a:endParaRPr>
          </a:p>
        </p:txBody>
      </p:sp>
      <p:sp>
        <p:nvSpPr>
          <p:cNvPr id="9" name="CaixaDeTexto 5">
            <a:extLst>
              <a:ext uri="{FF2B5EF4-FFF2-40B4-BE49-F238E27FC236}">
                <a16:creationId xmlns:a16="http://schemas.microsoft.com/office/drawing/2014/main" id="{9CB8CA28-A0FD-C84D-9CED-592C54578C78}"/>
              </a:ext>
            </a:extLst>
          </p:cNvPr>
          <p:cNvSpPr txBox="1"/>
          <p:nvPr/>
        </p:nvSpPr>
        <p:spPr>
          <a:xfrm>
            <a:off x="891161" y="1248418"/>
            <a:ext cx="3097399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3200" b="1">
                <a:ea typeface="+mn-lt"/>
                <a:cs typeface="+mn-lt"/>
              </a:rPr>
              <a:t>Políticas Públicas</a:t>
            </a:r>
            <a:endParaRPr lang="en-US" b="1">
              <a:ea typeface="Calibri" panose="020F0502020204030204"/>
              <a:cs typeface="Calibri" panose="020F0502020204030204"/>
            </a:endParaRPr>
          </a:p>
        </p:txBody>
      </p:sp>
      <p:sp>
        <p:nvSpPr>
          <p:cNvPr id="10" name="CaixaDeTexto 5">
            <a:extLst>
              <a:ext uri="{FF2B5EF4-FFF2-40B4-BE49-F238E27FC236}">
                <a16:creationId xmlns:a16="http://schemas.microsoft.com/office/drawing/2014/main" id="{281B372C-37AB-3F5C-5B99-99114A985795}"/>
              </a:ext>
            </a:extLst>
          </p:cNvPr>
          <p:cNvSpPr txBox="1"/>
          <p:nvPr/>
        </p:nvSpPr>
        <p:spPr>
          <a:xfrm>
            <a:off x="5520311" y="1248418"/>
            <a:ext cx="2654486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3200" b="1">
                <a:cs typeface="Calibri"/>
              </a:rPr>
              <a:t>Econom</a:t>
            </a:r>
            <a:r>
              <a:rPr lang="pt-BR" sz="3200" b="1">
                <a:ea typeface="+mn-lt"/>
                <a:cs typeface="+mn-lt"/>
              </a:rPr>
              <a:t>é</a:t>
            </a:r>
            <a:r>
              <a:rPr lang="pt-BR" sz="3200" b="1">
                <a:cs typeface="Calibri"/>
              </a:rPr>
              <a:t>tricas</a:t>
            </a:r>
            <a:endParaRPr lang="pt-BR" sz="3200" b="1">
              <a:ea typeface="Calibri"/>
              <a:cs typeface="Calibri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97495E5-8886-7ADF-E627-E4F8B81DD530}"/>
              </a:ext>
            </a:extLst>
          </p:cNvPr>
          <p:cNvSpPr txBox="1"/>
          <p:nvPr/>
        </p:nvSpPr>
        <p:spPr>
          <a:xfrm>
            <a:off x="4788366" y="1639394"/>
            <a:ext cx="4011596" cy="212365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endParaRPr lang="pt-BR"/>
          </a:p>
          <a:p>
            <a:pPr algn="just"/>
            <a:r>
              <a:rPr lang="pt-BR" sz="1600">
                <a:ea typeface="+mn-lt"/>
                <a:cs typeface="+mn-lt"/>
              </a:rPr>
              <a:t>Ao assumir que o fator de erro idiossincrático não possui correlação com os </a:t>
            </a:r>
            <a:r>
              <a:rPr lang="pt-BR" sz="1600" err="1">
                <a:ea typeface="+mn-lt"/>
                <a:cs typeface="+mn-lt"/>
              </a:rPr>
              <a:t>regressores</a:t>
            </a:r>
            <a:r>
              <a:rPr lang="pt-BR" sz="1600">
                <a:ea typeface="+mn-lt"/>
                <a:cs typeface="+mn-lt"/>
              </a:rPr>
              <a:t> em todos os instantes de tempo, os autores impõem uma grande restrição ao modelo.</a:t>
            </a:r>
            <a:endParaRPr lang="pt-BR">
              <a:ea typeface="+mn-lt"/>
              <a:cs typeface="+mn-lt"/>
            </a:endParaRPr>
          </a:p>
          <a:p>
            <a:pPr algn="just"/>
            <a:endParaRPr lang="pt-BR"/>
          </a:p>
          <a:p>
            <a:pPr algn="just"/>
            <a:r>
              <a:rPr lang="pt-BR" sz="1600">
                <a:ea typeface="+mn-lt"/>
                <a:cs typeface="+mn-lt"/>
              </a:rPr>
              <a:t>Poderia ser utilizado um painel dinâmico como forma de capturar um efeito </a:t>
            </a:r>
            <a:r>
              <a:rPr lang="pt-BR" sz="1600" i="1">
                <a:ea typeface="+mn-lt"/>
                <a:cs typeface="+mn-lt"/>
              </a:rPr>
              <a:t>feedback</a:t>
            </a:r>
            <a:r>
              <a:rPr lang="pt-BR" sz="1600">
                <a:ea typeface="+mn-lt"/>
                <a:cs typeface="+mn-lt"/>
              </a:rPr>
              <a:t>.</a:t>
            </a:r>
            <a:endParaRPr lang="pt-BR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D03487D-0BAE-AF4A-CB8B-E55F63216F67}"/>
              </a:ext>
            </a:extLst>
          </p:cNvPr>
          <p:cNvSpPr txBox="1"/>
          <p:nvPr/>
        </p:nvSpPr>
        <p:spPr>
          <a:xfrm>
            <a:off x="373528" y="4068271"/>
            <a:ext cx="3811571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sz="1600" b="1" err="1">
                <a:ea typeface="Calibri"/>
                <a:cs typeface="Calibri" panose="020F0502020204030204"/>
              </a:rPr>
              <a:t>Resultado</a:t>
            </a:r>
            <a:r>
              <a:rPr lang="en-US" sz="1600" b="1">
                <a:ea typeface="Calibri"/>
                <a:cs typeface="Calibri" panose="020F0502020204030204"/>
              </a:rPr>
              <a:t> Marginal </a:t>
            </a:r>
            <a:r>
              <a:rPr lang="en-US" sz="1600" b="1" err="1">
                <a:ea typeface="Calibri"/>
                <a:cs typeface="Calibri" panose="020F0502020204030204"/>
              </a:rPr>
              <a:t>na</a:t>
            </a:r>
            <a:r>
              <a:rPr lang="en-US" sz="1600" b="1">
                <a:ea typeface="Calibri"/>
                <a:cs typeface="Calibri" panose="020F0502020204030204"/>
              </a:rPr>
              <a:t> </a:t>
            </a:r>
            <a:r>
              <a:rPr lang="en-US" sz="1600" b="1" err="1">
                <a:ea typeface="Calibri"/>
                <a:cs typeface="Calibri" panose="020F0502020204030204"/>
              </a:rPr>
              <a:t>reducao</a:t>
            </a:r>
            <a:r>
              <a:rPr lang="en-US" sz="1600" b="1">
                <a:ea typeface="Calibri"/>
                <a:cs typeface="Calibri" panose="020F0502020204030204"/>
              </a:rPr>
              <a:t> da taxa de crime:</a:t>
            </a:r>
            <a:endParaRPr lang="en-US" sz="1600" b="1">
              <a:cs typeface="Calibri" panose="020F0502020204030204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AD4C259-E854-31EC-5943-65694585F1F1}"/>
              </a:ext>
            </a:extLst>
          </p:cNvPr>
          <p:cNvSpPr txBox="1"/>
          <p:nvPr/>
        </p:nvSpPr>
        <p:spPr>
          <a:xfrm>
            <a:off x="530689" y="4654059"/>
            <a:ext cx="3811571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b="1">
                <a:ea typeface="Calibri"/>
                <a:cs typeface="Calibri" panose="020F0502020204030204"/>
              </a:rPr>
              <a:t>Taxa de </a:t>
            </a:r>
            <a:r>
              <a:rPr lang="en-US" sz="1600" b="1" err="1">
                <a:ea typeface="Calibri"/>
                <a:cs typeface="Calibri" panose="020F0502020204030204"/>
              </a:rPr>
              <a:t>Detecção</a:t>
            </a:r>
            <a:r>
              <a:rPr lang="en-US" sz="1600" b="1">
                <a:ea typeface="Calibri"/>
                <a:cs typeface="Calibri" panose="020F0502020204030204"/>
              </a:rPr>
              <a:t> </a:t>
            </a:r>
          </a:p>
          <a:p>
            <a:pPr algn="ctr"/>
            <a:r>
              <a:rPr lang="en-US" sz="1600" b="1">
                <a:ea typeface="Calibri"/>
                <a:cs typeface="Calibri" panose="020F0502020204030204"/>
              </a:rPr>
              <a:t>&gt;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2B0BB0B-DE42-9C28-B0F5-763845155450}"/>
              </a:ext>
            </a:extLst>
          </p:cNvPr>
          <p:cNvSpPr txBox="1"/>
          <p:nvPr/>
        </p:nvSpPr>
        <p:spPr>
          <a:xfrm>
            <a:off x="530689" y="5211270"/>
            <a:ext cx="3811571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b="1" err="1">
                <a:ea typeface="Calibri"/>
                <a:cs typeface="Calibri"/>
              </a:rPr>
              <a:t>Celeridade</a:t>
            </a:r>
          </a:p>
          <a:p>
            <a:pPr algn="ctr"/>
            <a:r>
              <a:rPr lang="en-US" sz="1600" b="1">
                <a:ea typeface="Calibri"/>
                <a:cs typeface="Calibri"/>
              </a:rPr>
              <a:t>&gt;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FA0BED3-CF05-9B29-E93C-2D82CCC32470}"/>
              </a:ext>
            </a:extLst>
          </p:cNvPr>
          <p:cNvSpPr txBox="1"/>
          <p:nvPr/>
        </p:nvSpPr>
        <p:spPr>
          <a:xfrm>
            <a:off x="530689" y="5797058"/>
            <a:ext cx="3811571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b="1" err="1">
                <a:ea typeface="Calibri"/>
                <a:cs typeface="Calibri"/>
              </a:rPr>
              <a:t>Severidade</a:t>
            </a:r>
          </a:p>
        </p:txBody>
      </p:sp>
      <p:sp>
        <p:nvSpPr>
          <p:cNvPr id="15" name="Retângulo 2">
            <a:extLst>
              <a:ext uri="{FF2B5EF4-FFF2-40B4-BE49-F238E27FC236}">
                <a16:creationId xmlns:a16="http://schemas.microsoft.com/office/drawing/2014/main" id="{314BD5AB-FFB1-9EF9-5ECA-F8F9FDCE79BE}"/>
              </a:ext>
            </a:extLst>
          </p:cNvPr>
          <p:cNvSpPr/>
          <p:nvPr/>
        </p:nvSpPr>
        <p:spPr>
          <a:xfrm>
            <a:off x="293498" y="1185057"/>
            <a:ext cx="4264607" cy="5007185"/>
          </a:xfrm>
          <a:prstGeom prst="rect">
            <a:avLst/>
          </a:prstGeom>
          <a:solidFill>
            <a:srgbClr val="FFFFFF">
              <a:alpha val="9200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2553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8929"/>
    </mc:Choice>
    <mc:Fallback xmlns="">
      <p:transition spd="slow" advTm="58929"/>
    </mc:Fallback>
  </mc:AlternateContent>
  <p:extLst>
    <p:ext uri="{6950BFC3-D8DA-4A85-94F7-54DA5524770B}">
      <p188:commentRel xmlns:p188="http://schemas.microsoft.com/office/powerpoint/2018/8/main" r:id="rId3"/>
    </p:ext>
  </p:extLs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Pessoa com faca na mão&#10;&#10;Descrição gerada automaticamente com confiança baixa">
            <a:extLst>
              <a:ext uri="{FF2B5EF4-FFF2-40B4-BE49-F238E27FC236}">
                <a16:creationId xmlns:a16="http://schemas.microsoft.com/office/drawing/2014/main" id="{91E927D2-7608-A267-B739-EA7D423FC7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11158" y="-1569309"/>
            <a:ext cx="10822122" cy="8478107"/>
          </a:xfrm>
          <a:prstGeom prst="rect">
            <a:avLst/>
          </a:prstGeom>
        </p:spPr>
      </p:pic>
      <p:pic>
        <p:nvPicPr>
          <p:cNvPr id="3" name="Imagem 2" descr="Tela de computador com luz azul&#10;&#10;Descrição gerada automaticamente com confiança média">
            <a:extLst>
              <a:ext uri="{FF2B5EF4-FFF2-40B4-BE49-F238E27FC236}">
                <a16:creationId xmlns:a16="http://schemas.microsoft.com/office/drawing/2014/main" id="{342F29BC-6F5F-87CD-7CED-977F7D832F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3200"/>
                    </a14:imgEffect>
                    <a14:imgEffect>
                      <a14:saturation sat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62038" y="0"/>
            <a:ext cx="10879292" cy="7255128"/>
          </a:xfrm>
          <a:prstGeom prst="rect">
            <a:avLst/>
          </a:prstGeom>
        </p:spPr>
      </p:pic>
      <p:sp>
        <p:nvSpPr>
          <p:cNvPr id="16" name="Rectangle 11">
            <a:extLst>
              <a:ext uri="{FF2B5EF4-FFF2-40B4-BE49-F238E27FC236}">
                <a16:creationId xmlns:a16="http://schemas.microsoft.com/office/drawing/2014/main" id="{43362BFF-0454-4500-AB30-8DAE62A9EEB3}"/>
              </a:ext>
            </a:extLst>
          </p:cNvPr>
          <p:cNvSpPr/>
          <p:nvPr/>
        </p:nvSpPr>
        <p:spPr>
          <a:xfrm>
            <a:off x="-288758" y="4538913"/>
            <a:ext cx="9799721" cy="1210231"/>
          </a:xfrm>
          <a:prstGeom prst="rect">
            <a:avLst/>
          </a:prstGeom>
          <a:solidFill>
            <a:srgbClr val="FFFFFF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" name="Título 1">
            <a:extLst>
              <a:ext uri="{FF2B5EF4-FFF2-40B4-BE49-F238E27FC236}">
                <a16:creationId xmlns:a16="http://schemas.microsoft.com/office/drawing/2014/main" id="{390E442E-EAC4-4096-B5AC-7918CC19AF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39705" y="4813882"/>
            <a:ext cx="4234953" cy="338656"/>
          </a:xfrm>
        </p:spPr>
        <p:txBody>
          <a:bodyPr>
            <a:normAutofit/>
          </a:bodyPr>
          <a:lstStyle/>
          <a:p>
            <a:r>
              <a:rPr lang="pt-BR" sz="1800" b="1">
                <a:solidFill>
                  <a:srgbClr val="002060"/>
                </a:solidFill>
                <a:latin typeface="+mn-lt"/>
                <a:ea typeface="Ubuntu Light" charset="0"/>
                <a:cs typeface="Ubuntu Light" charset="0"/>
              </a:rPr>
              <a:t>Obrigado! Q&amp;A	</a:t>
            </a:r>
          </a:p>
        </p:txBody>
      </p:sp>
      <p:sp>
        <p:nvSpPr>
          <p:cNvPr id="18" name="Subtítulo 2">
            <a:extLst>
              <a:ext uri="{FF2B5EF4-FFF2-40B4-BE49-F238E27FC236}">
                <a16:creationId xmlns:a16="http://schemas.microsoft.com/office/drawing/2014/main" id="{129ED224-8ACD-4900-AD8E-FF750C4C7A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39705" y="5177155"/>
            <a:ext cx="2337327" cy="188452"/>
          </a:xfrm>
        </p:spPr>
        <p:txBody>
          <a:bodyPr>
            <a:noAutofit/>
          </a:bodyPr>
          <a:lstStyle/>
          <a:p>
            <a:r>
              <a:rPr lang="pt-BR" sz="1000" b="1">
                <a:solidFill>
                  <a:srgbClr val="002060"/>
                </a:solidFill>
                <a:latin typeface="+mn-lt"/>
                <a:ea typeface="Ubuntu Light" charset="0"/>
                <a:cs typeface="Ubuntu Light" charset="0"/>
              </a:rPr>
              <a:t>Grupo 3 Microeconomia IV</a:t>
            </a:r>
          </a:p>
        </p:txBody>
      </p:sp>
      <p:cxnSp>
        <p:nvCxnSpPr>
          <p:cNvPr id="20" name="Straight Connector 9">
            <a:extLst>
              <a:ext uri="{FF2B5EF4-FFF2-40B4-BE49-F238E27FC236}">
                <a16:creationId xmlns:a16="http://schemas.microsoft.com/office/drawing/2014/main" id="{D26516E1-E993-4686-85DF-EBED4E85E86D}"/>
              </a:ext>
            </a:extLst>
          </p:cNvPr>
          <p:cNvCxnSpPr>
            <a:cxnSpLocks/>
          </p:cNvCxnSpPr>
          <p:nvPr/>
        </p:nvCxnSpPr>
        <p:spPr>
          <a:xfrm>
            <a:off x="1821294" y="4665245"/>
            <a:ext cx="0" cy="973084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3" name="Rectangle 12">
            <a:extLst>
              <a:ext uri="{FF2B5EF4-FFF2-40B4-BE49-F238E27FC236}">
                <a16:creationId xmlns:a16="http://schemas.microsoft.com/office/drawing/2014/main" id="{3C819ED0-3C3B-45CD-B9E1-0507CF79C35C}"/>
              </a:ext>
            </a:extLst>
          </p:cNvPr>
          <p:cNvSpPr/>
          <p:nvPr/>
        </p:nvSpPr>
        <p:spPr>
          <a:xfrm>
            <a:off x="-1244406" y="-213070"/>
            <a:ext cx="11184819" cy="7468197"/>
          </a:xfrm>
          <a:prstGeom prst="rect">
            <a:avLst/>
          </a:prstGeom>
          <a:solidFill>
            <a:srgbClr val="002060">
              <a:alpha val="20000"/>
            </a:srgbClr>
          </a:solidFill>
          <a:ln>
            <a:solidFill>
              <a:srgbClr val="0427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3079330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50"/>
    </mc:Choice>
    <mc:Fallback xmlns="">
      <p:transition spd="slow" advTm="655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tângulo 16">
            <a:extLst>
              <a:ext uri="{FF2B5EF4-FFF2-40B4-BE49-F238E27FC236}">
                <a16:creationId xmlns:a16="http://schemas.microsoft.com/office/drawing/2014/main" id="{72517C17-CB6E-86F4-1611-086E5794EBB1}"/>
              </a:ext>
            </a:extLst>
          </p:cNvPr>
          <p:cNvSpPr/>
          <p:nvPr/>
        </p:nvSpPr>
        <p:spPr>
          <a:xfrm>
            <a:off x="317568" y="1161319"/>
            <a:ext cx="8451984" cy="518600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62"/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E57B4D9F-94D5-454C-8091-AB2768D9FEDA}"/>
              </a:ext>
            </a:extLst>
          </p:cNvPr>
          <p:cNvSpPr/>
          <p:nvPr/>
        </p:nvSpPr>
        <p:spPr>
          <a:xfrm>
            <a:off x="6292084" y="1570338"/>
            <a:ext cx="989631" cy="381718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10319CC2-37C7-438E-A874-5497D2E857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F01539-AC96-4A5E-AF48-5B963BEB75E2}" type="slidenum">
              <a:rPr lang="pt-BR" smtClean="0"/>
              <a:pPr/>
              <a:t>4</a:t>
            </a:fld>
            <a:endParaRPr lang="pt-BR"/>
          </a:p>
        </p:txBody>
      </p:sp>
      <p:grpSp>
        <p:nvGrpSpPr>
          <p:cNvPr id="40" name="Agrupar 39">
            <a:extLst>
              <a:ext uri="{FF2B5EF4-FFF2-40B4-BE49-F238E27FC236}">
                <a16:creationId xmlns:a16="http://schemas.microsoft.com/office/drawing/2014/main" id="{9C7E3419-2041-4D27-8AE2-D062B6A43F3B}"/>
              </a:ext>
            </a:extLst>
          </p:cNvPr>
          <p:cNvGrpSpPr/>
          <p:nvPr/>
        </p:nvGrpSpPr>
        <p:grpSpPr>
          <a:xfrm>
            <a:off x="388947" y="689959"/>
            <a:ext cx="8354447" cy="333319"/>
            <a:chOff x="983573" y="658595"/>
            <a:chExt cx="7889391" cy="335036"/>
          </a:xfrm>
        </p:grpSpPr>
        <p:sp>
          <p:nvSpPr>
            <p:cNvPr id="46" name="Retângulo: Cantos Arredondados 45">
              <a:extLst>
                <a:ext uri="{FF2B5EF4-FFF2-40B4-BE49-F238E27FC236}">
                  <a16:creationId xmlns:a16="http://schemas.microsoft.com/office/drawing/2014/main" id="{35D8C617-32CC-418B-A55F-00215900DB89}"/>
                </a:ext>
              </a:extLst>
            </p:cNvPr>
            <p:cNvSpPr/>
            <p:nvPr/>
          </p:nvSpPr>
          <p:spPr>
            <a:xfrm>
              <a:off x="983573" y="658595"/>
              <a:ext cx="1470946" cy="335035"/>
            </a:xfrm>
            <a:prstGeom prst="round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sz="1100">
                  <a:solidFill>
                    <a:schemeClr val="tx1"/>
                  </a:solidFill>
                  <a:cs typeface="Calibri"/>
                </a:rPr>
                <a:t>Pergunta</a:t>
              </a:r>
            </a:p>
          </p:txBody>
        </p:sp>
        <p:sp>
          <p:nvSpPr>
            <p:cNvPr id="47" name="Retângulo: Cantos Arredondados 46">
              <a:extLst>
                <a:ext uri="{FF2B5EF4-FFF2-40B4-BE49-F238E27FC236}">
                  <a16:creationId xmlns:a16="http://schemas.microsoft.com/office/drawing/2014/main" id="{06DC4238-F215-4D1A-A63D-54EF97A4ABCA}"/>
                </a:ext>
              </a:extLst>
            </p:cNvPr>
            <p:cNvSpPr/>
            <p:nvPr/>
          </p:nvSpPr>
          <p:spPr>
            <a:xfrm>
              <a:off x="2588184" y="658595"/>
              <a:ext cx="1470946" cy="335035"/>
            </a:xfrm>
            <a:prstGeom prst="roundRect">
              <a:avLst/>
            </a:prstGeom>
            <a:solidFill>
              <a:srgbClr val="0427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sz="1100">
                  <a:solidFill>
                    <a:schemeClr val="bg1"/>
                  </a:solidFill>
                </a:rPr>
                <a:t>Modelo Teórico</a:t>
              </a:r>
              <a:endParaRPr lang="pt-BR" sz="1100" err="1">
                <a:solidFill>
                  <a:schemeClr val="bg1"/>
                </a:solidFill>
              </a:endParaRPr>
            </a:p>
          </p:txBody>
        </p:sp>
        <p:sp>
          <p:nvSpPr>
            <p:cNvPr id="49" name="Retângulo: Cantos Arredondados 48">
              <a:extLst>
                <a:ext uri="{FF2B5EF4-FFF2-40B4-BE49-F238E27FC236}">
                  <a16:creationId xmlns:a16="http://schemas.microsoft.com/office/drawing/2014/main" id="{74EC9ECF-C7A6-4CD9-8791-A11804B781C1}"/>
                </a:ext>
              </a:extLst>
            </p:cNvPr>
            <p:cNvSpPr/>
            <p:nvPr/>
          </p:nvSpPr>
          <p:spPr>
            <a:xfrm>
              <a:off x="4192796" y="658596"/>
              <a:ext cx="1470946" cy="335035"/>
            </a:xfrm>
            <a:prstGeom prst="round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sz="1100">
                  <a:solidFill>
                    <a:schemeClr val="tx1"/>
                  </a:solidFill>
                  <a:cs typeface="Calibri"/>
                </a:rPr>
                <a:t>Análise Empírica</a:t>
              </a:r>
            </a:p>
          </p:txBody>
        </p:sp>
        <p:sp>
          <p:nvSpPr>
            <p:cNvPr id="50" name="Retângulo: Cantos Arredondados 49">
              <a:extLst>
                <a:ext uri="{FF2B5EF4-FFF2-40B4-BE49-F238E27FC236}">
                  <a16:creationId xmlns:a16="http://schemas.microsoft.com/office/drawing/2014/main" id="{40F71385-650E-4C7C-96AB-6256F85E6718}"/>
                </a:ext>
              </a:extLst>
            </p:cNvPr>
            <p:cNvSpPr/>
            <p:nvPr/>
          </p:nvSpPr>
          <p:spPr>
            <a:xfrm>
              <a:off x="5797406" y="658595"/>
              <a:ext cx="1470946" cy="335035"/>
            </a:xfrm>
            <a:prstGeom prst="round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sz="1100">
                  <a:solidFill>
                    <a:schemeClr val="tx1"/>
                  </a:solidFill>
                  <a:cs typeface="Calibri"/>
                </a:rPr>
                <a:t>Discussão</a:t>
              </a:r>
            </a:p>
          </p:txBody>
        </p:sp>
        <p:sp>
          <p:nvSpPr>
            <p:cNvPr id="51" name="Retângulo: Cantos Arredondados 50">
              <a:extLst>
                <a:ext uri="{FF2B5EF4-FFF2-40B4-BE49-F238E27FC236}">
                  <a16:creationId xmlns:a16="http://schemas.microsoft.com/office/drawing/2014/main" id="{7389DC17-9C39-4005-B254-E2A34B0BA992}"/>
                </a:ext>
              </a:extLst>
            </p:cNvPr>
            <p:cNvSpPr/>
            <p:nvPr/>
          </p:nvSpPr>
          <p:spPr>
            <a:xfrm>
              <a:off x="7402018" y="658595"/>
              <a:ext cx="1470946" cy="335035"/>
            </a:xfrm>
            <a:prstGeom prst="round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sz="1100">
                  <a:solidFill>
                    <a:schemeClr val="tx1"/>
                  </a:solidFill>
                  <a:cs typeface="Calibri"/>
                </a:rPr>
                <a:t>Recomendações</a:t>
              </a:r>
            </a:p>
          </p:txBody>
        </p:sp>
      </p:grpSp>
      <p:sp>
        <p:nvSpPr>
          <p:cNvPr id="64" name="Retângulo 63">
            <a:extLst>
              <a:ext uri="{FF2B5EF4-FFF2-40B4-BE49-F238E27FC236}">
                <a16:creationId xmlns:a16="http://schemas.microsoft.com/office/drawing/2014/main" id="{B6FEB7D4-982E-461F-BE5D-9FCC4F3A049A}"/>
              </a:ext>
            </a:extLst>
          </p:cNvPr>
          <p:cNvSpPr/>
          <p:nvPr/>
        </p:nvSpPr>
        <p:spPr>
          <a:xfrm>
            <a:off x="2684890" y="3937844"/>
            <a:ext cx="149371" cy="2243691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1" name="Retângulo 70">
            <a:extLst>
              <a:ext uri="{FF2B5EF4-FFF2-40B4-BE49-F238E27FC236}">
                <a16:creationId xmlns:a16="http://schemas.microsoft.com/office/drawing/2014/main" id="{5F727189-A6DC-4F44-9296-BD7048328B47}"/>
              </a:ext>
            </a:extLst>
          </p:cNvPr>
          <p:cNvSpPr/>
          <p:nvPr/>
        </p:nvSpPr>
        <p:spPr>
          <a:xfrm>
            <a:off x="7281715" y="11824"/>
            <a:ext cx="1557654" cy="5781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61BA42AD-B96A-E43E-CA18-C1A23555941E}"/>
              </a:ext>
            </a:extLst>
          </p:cNvPr>
          <p:cNvSpPr txBox="1"/>
          <p:nvPr/>
        </p:nvSpPr>
        <p:spPr>
          <a:xfrm>
            <a:off x="1575227" y="1447959"/>
            <a:ext cx="180974" cy="36194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pt-BR"/>
          </a:p>
        </p:txBody>
      </p: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CD8F9F09-DB69-E58F-88FE-DB92EA171A6E}"/>
              </a:ext>
            </a:extLst>
          </p:cNvPr>
          <p:cNvGrpSpPr/>
          <p:nvPr/>
        </p:nvGrpSpPr>
        <p:grpSpPr>
          <a:xfrm>
            <a:off x="664914" y="1793822"/>
            <a:ext cx="7568646" cy="3270355"/>
            <a:chOff x="735839" y="2312688"/>
            <a:chExt cx="7568646" cy="3270355"/>
          </a:xfrm>
        </p:grpSpPr>
        <p:sp>
          <p:nvSpPr>
            <p:cNvPr id="70" name="Retângulo 69">
              <a:extLst>
                <a:ext uri="{FF2B5EF4-FFF2-40B4-BE49-F238E27FC236}">
                  <a16:creationId xmlns:a16="http://schemas.microsoft.com/office/drawing/2014/main" id="{1481F70F-52F8-47ED-A339-3ED3008E3C2A}"/>
                </a:ext>
              </a:extLst>
            </p:cNvPr>
            <p:cNvSpPr/>
            <p:nvPr/>
          </p:nvSpPr>
          <p:spPr>
            <a:xfrm>
              <a:off x="2683007" y="3528294"/>
              <a:ext cx="151254" cy="163707"/>
            </a:xfrm>
            <a:prstGeom prst="rect">
              <a:avLst/>
            </a:pr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7" name="Conector reto 6">
              <a:extLst>
                <a:ext uri="{FF2B5EF4-FFF2-40B4-BE49-F238E27FC236}">
                  <a16:creationId xmlns:a16="http://schemas.microsoft.com/office/drawing/2014/main" id="{09661C7E-9F15-069D-B092-8FFE28081065}"/>
                </a:ext>
              </a:extLst>
            </p:cNvPr>
            <p:cNvCxnSpPr/>
            <p:nvPr/>
          </p:nvCxnSpPr>
          <p:spPr>
            <a:xfrm>
              <a:off x="924485" y="3859187"/>
              <a:ext cx="7380000" cy="0"/>
            </a:xfrm>
            <a:prstGeom prst="line">
              <a:avLst/>
            </a:prstGeom>
            <a:ln w="28575">
              <a:solidFill>
                <a:schemeClr val="dk1">
                  <a:alpha val="4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Conector reto 7">
              <a:extLst>
                <a:ext uri="{FF2B5EF4-FFF2-40B4-BE49-F238E27FC236}">
                  <a16:creationId xmlns:a16="http://schemas.microsoft.com/office/drawing/2014/main" id="{6F405AAB-A6D8-5A9F-F07D-81AF6F67632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93671" y="3445187"/>
              <a:ext cx="828000" cy="0"/>
            </a:xfrm>
            <a:prstGeom prst="line">
              <a:avLst/>
            </a:prstGeom>
            <a:ln w="28575">
              <a:solidFill>
                <a:schemeClr val="dk1">
                  <a:alpha val="41000"/>
                </a:schemeClr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" name="CaixaDeTexto 9">
              <a:extLst>
                <a:ext uri="{FF2B5EF4-FFF2-40B4-BE49-F238E27FC236}">
                  <a16:creationId xmlns:a16="http://schemas.microsoft.com/office/drawing/2014/main" id="{6C8062BF-33ED-36A9-91CC-3BD70D7098C0}"/>
                </a:ext>
              </a:extLst>
            </p:cNvPr>
            <p:cNvSpPr txBox="1"/>
            <p:nvPr/>
          </p:nvSpPr>
          <p:spPr>
            <a:xfrm>
              <a:off x="1254480" y="3887873"/>
              <a:ext cx="92037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/>
                <a:t>1651</a:t>
              </a:r>
            </a:p>
          </p:txBody>
        </p:sp>
        <p:sp>
          <p:nvSpPr>
            <p:cNvPr id="14" name="Retângulo: Cantos Arredondados 13">
              <a:extLst>
                <a:ext uri="{FF2B5EF4-FFF2-40B4-BE49-F238E27FC236}">
                  <a16:creationId xmlns:a16="http://schemas.microsoft.com/office/drawing/2014/main" id="{80328C1A-254D-DD86-8B02-8C358E97413C}"/>
                </a:ext>
              </a:extLst>
            </p:cNvPr>
            <p:cNvSpPr/>
            <p:nvPr/>
          </p:nvSpPr>
          <p:spPr>
            <a:xfrm>
              <a:off x="735839" y="2497388"/>
              <a:ext cx="1092838" cy="827853"/>
            </a:xfrm>
            <a:prstGeom prst="roundRect">
              <a:avLst/>
            </a:prstGeom>
            <a:solidFill>
              <a:schemeClr val="bg1"/>
            </a:solidFill>
            <a:ln w="22225">
              <a:solidFill>
                <a:schemeClr val="tx1">
                  <a:alpha val="41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3" name="CaixaDeTexto 12">
              <a:extLst>
                <a:ext uri="{FF2B5EF4-FFF2-40B4-BE49-F238E27FC236}">
                  <a16:creationId xmlns:a16="http://schemas.microsoft.com/office/drawing/2014/main" id="{D86F62CF-A36B-8477-B100-B04CFAB9205D}"/>
                </a:ext>
              </a:extLst>
            </p:cNvPr>
            <p:cNvSpPr txBox="1"/>
            <p:nvPr/>
          </p:nvSpPr>
          <p:spPr>
            <a:xfrm>
              <a:off x="853763" y="2555801"/>
              <a:ext cx="1092838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100"/>
                <a:t>HOBBES, Thomas. Leviatã, 2008, p. 257</a:t>
              </a:r>
            </a:p>
          </p:txBody>
        </p:sp>
        <p:grpSp>
          <p:nvGrpSpPr>
            <p:cNvPr id="23" name="Agrupar 22">
              <a:extLst>
                <a:ext uri="{FF2B5EF4-FFF2-40B4-BE49-F238E27FC236}">
                  <a16:creationId xmlns:a16="http://schemas.microsoft.com/office/drawing/2014/main" id="{C3AA2A30-2B7F-4C0F-2392-6BAFF8EEBAB3}"/>
                </a:ext>
              </a:extLst>
            </p:cNvPr>
            <p:cNvGrpSpPr/>
            <p:nvPr/>
          </p:nvGrpSpPr>
          <p:grpSpPr>
            <a:xfrm>
              <a:off x="1176768" y="3594372"/>
              <a:ext cx="1233554" cy="1988671"/>
              <a:chOff x="1600708" y="3587308"/>
              <a:chExt cx="1233554" cy="1988671"/>
            </a:xfrm>
          </p:grpSpPr>
          <p:cxnSp>
            <p:nvCxnSpPr>
              <p:cNvPr id="15" name="Conector reto 14">
                <a:extLst>
                  <a:ext uri="{FF2B5EF4-FFF2-40B4-BE49-F238E27FC236}">
                    <a16:creationId xmlns:a16="http://schemas.microsoft.com/office/drawing/2014/main" id="{82A3D276-0AEB-009B-CB0C-7EC1E2C4187F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2101413" y="4273187"/>
                <a:ext cx="828000" cy="0"/>
              </a:xfrm>
              <a:prstGeom prst="line">
                <a:avLst/>
              </a:prstGeom>
              <a:ln w="28575">
                <a:solidFill>
                  <a:schemeClr val="dk1">
                    <a:alpha val="41000"/>
                  </a:schemeClr>
                </a:solidFill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9" name="Retângulo: Cantos Arredondados 18">
                <a:extLst>
                  <a:ext uri="{FF2B5EF4-FFF2-40B4-BE49-F238E27FC236}">
                    <a16:creationId xmlns:a16="http://schemas.microsoft.com/office/drawing/2014/main" id="{4154E6CD-35DA-8E7E-F6AB-245908AC3174}"/>
                  </a:ext>
                </a:extLst>
              </p:cNvPr>
              <p:cNvSpPr/>
              <p:nvPr/>
            </p:nvSpPr>
            <p:spPr>
              <a:xfrm>
                <a:off x="1600708" y="4524085"/>
                <a:ext cx="1168548" cy="1051894"/>
              </a:xfrm>
              <a:prstGeom prst="roundRect">
                <a:avLst/>
              </a:prstGeom>
              <a:solidFill>
                <a:schemeClr val="bg1"/>
              </a:solidFill>
              <a:ln w="22225">
                <a:solidFill>
                  <a:schemeClr val="tx1">
                    <a:alpha val="41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4" name="CaixaDeTexto 23">
                <a:extLst>
                  <a:ext uri="{FF2B5EF4-FFF2-40B4-BE49-F238E27FC236}">
                    <a16:creationId xmlns:a16="http://schemas.microsoft.com/office/drawing/2014/main" id="{C54D39B0-3354-160F-9056-46CF380A6934}"/>
                  </a:ext>
                </a:extLst>
              </p:cNvPr>
              <p:cNvSpPr txBox="1"/>
              <p:nvPr/>
            </p:nvSpPr>
            <p:spPr>
              <a:xfrm>
                <a:off x="2279504" y="3587308"/>
                <a:ext cx="55475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1200"/>
                  <a:t>1764</a:t>
                </a:r>
              </a:p>
            </p:txBody>
          </p:sp>
          <p:sp>
            <p:nvSpPr>
              <p:cNvPr id="25" name="CaixaDeTexto 24">
                <a:extLst>
                  <a:ext uri="{FF2B5EF4-FFF2-40B4-BE49-F238E27FC236}">
                    <a16:creationId xmlns:a16="http://schemas.microsoft.com/office/drawing/2014/main" id="{D2D97502-2DD4-6805-79FC-64D7B3764567}"/>
                  </a:ext>
                </a:extLst>
              </p:cNvPr>
              <p:cNvSpPr txBox="1"/>
              <p:nvPr/>
            </p:nvSpPr>
            <p:spPr>
              <a:xfrm>
                <a:off x="1665714" y="4563723"/>
                <a:ext cx="1168548" cy="9387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1100"/>
                  <a:t>BECCARIA, Cesare. </a:t>
                </a:r>
                <a:r>
                  <a:rPr lang="pt-BR" sz="1100" err="1"/>
                  <a:t>Essay</a:t>
                </a:r>
                <a:r>
                  <a:rPr lang="pt-BR" sz="1100"/>
                  <a:t> </a:t>
                </a:r>
                <a:r>
                  <a:rPr lang="pt-BR" sz="1100" err="1"/>
                  <a:t>on</a:t>
                </a:r>
                <a:r>
                  <a:rPr lang="pt-BR" sz="1100"/>
                  <a:t> Crimes  </a:t>
                </a:r>
                <a:r>
                  <a:rPr lang="pt-BR" sz="1100" err="1"/>
                  <a:t>and</a:t>
                </a:r>
                <a:r>
                  <a:rPr lang="pt-BR" sz="1100"/>
                  <a:t> </a:t>
                </a:r>
                <a:r>
                  <a:rPr lang="pt-BR" sz="1100" err="1"/>
                  <a:t>Punishments</a:t>
                </a:r>
                <a:r>
                  <a:rPr lang="pt-BR" sz="1100"/>
                  <a:t>, 1872, p. 3 </a:t>
                </a:r>
              </a:p>
            </p:txBody>
          </p:sp>
        </p:grpSp>
        <p:grpSp>
          <p:nvGrpSpPr>
            <p:cNvPr id="6" name="Agrupar 5">
              <a:extLst>
                <a:ext uri="{FF2B5EF4-FFF2-40B4-BE49-F238E27FC236}">
                  <a16:creationId xmlns:a16="http://schemas.microsoft.com/office/drawing/2014/main" id="{DC558E6B-1C0D-1DFF-C5B2-CD9D3E33B8FF}"/>
                </a:ext>
              </a:extLst>
            </p:cNvPr>
            <p:cNvGrpSpPr/>
            <p:nvPr/>
          </p:nvGrpSpPr>
          <p:grpSpPr>
            <a:xfrm>
              <a:off x="1907806" y="2312688"/>
              <a:ext cx="1536815" cy="1891908"/>
              <a:chOff x="3411788" y="2319546"/>
              <a:chExt cx="1536815" cy="1891908"/>
            </a:xfrm>
          </p:grpSpPr>
          <p:cxnSp>
            <p:nvCxnSpPr>
              <p:cNvPr id="20" name="Conector reto 19">
                <a:extLst>
                  <a:ext uri="{FF2B5EF4-FFF2-40B4-BE49-F238E27FC236}">
                    <a16:creationId xmlns:a16="http://schemas.microsoft.com/office/drawing/2014/main" id="{D40B443E-EDA0-4F7C-3F98-64CEA2BC3DF0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3694303" y="3445187"/>
                <a:ext cx="828000" cy="0"/>
              </a:xfrm>
              <a:prstGeom prst="line">
                <a:avLst/>
              </a:prstGeom>
              <a:ln w="28575">
                <a:solidFill>
                  <a:schemeClr val="dk1">
                    <a:alpha val="41000"/>
                  </a:schemeClr>
                </a:solidFill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1" name="Retângulo: Cantos Arredondados 20">
                <a:extLst>
                  <a:ext uri="{FF2B5EF4-FFF2-40B4-BE49-F238E27FC236}">
                    <a16:creationId xmlns:a16="http://schemas.microsoft.com/office/drawing/2014/main" id="{28E8673E-A109-ABCF-1527-93F22DFF8702}"/>
                  </a:ext>
                </a:extLst>
              </p:cNvPr>
              <p:cNvSpPr/>
              <p:nvPr/>
            </p:nvSpPr>
            <p:spPr>
              <a:xfrm>
                <a:off x="3434630" y="2319546"/>
                <a:ext cx="1481279" cy="1127875"/>
              </a:xfrm>
              <a:prstGeom prst="roundRect">
                <a:avLst/>
              </a:prstGeom>
              <a:solidFill>
                <a:schemeClr val="bg1"/>
              </a:solidFill>
              <a:ln w="22225">
                <a:solidFill>
                  <a:schemeClr val="tx1">
                    <a:alpha val="41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7" name="CaixaDeTexto 26">
                <a:extLst>
                  <a:ext uri="{FF2B5EF4-FFF2-40B4-BE49-F238E27FC236}">
                    <a16:creationId xmlns:a16="http://schemas.microsoft.com/office/drawing/2014/main" id="{E2CB6211-AAE2-E4F4-69C3-4013ADF2528F}"/>
                  </a:ext>
                </a:extLst>
              </p:cNvPr>
              <p:cNvSpPr txBox="1"/>
              <p:nvPr/>
            </p:nvSpPr>
            <p:spPr>
              <a:xfrm>
                <a:off x="3833497" y="3934455"/>
                <a:ext cx="54569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1200"/>
                  <a:t>1781</a:t>
                </a:r>
              </a:p>
            </p:txBody>
          </p:sp>
          <p:sp>
            <p:nvSpPr>
              <p:cNvPr id="28" name="CaixaDeTexto 27">
                <a:extLst>
                  <a:ext uri="{FF2B5EF4-FFF2-40B4-BE49-F238E27FC236}">
                    <a16:creationId xmlns:a16="http://schemas.microsoft.com/office/drawing/2014/main" id="{29B6F945-C76E-2EBB-AA85-B16879F37237}"/>
                  </a:ext>
                </a:extLst>
              </p:cNvPr>
              <p:cNvSpPr txBox="1"/>
              <p:nvPr/>
            </p:nvSpPr>
            <p:spPr>
              <a:xfrm>
                <a:off x="3411788" y="2366128"/>
                <a:ext cx="1536815" cy="9387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/>
                  <a:t>Bentham J (1781) An Introduction to the principles of morals and legislation. London: T. Payne and son.</a:t>
                </a:r>
                <a:endParaRPr lang="pt-BR" sz="1100"/>
              </a:p>
            </p:txBody>
          </p:sp>
        </p:grpSp>
        <p:grpSp>
          <p:nvGrpSpPr>
            <p:cNvPr id="34" name="Agrupar 33">
              <a:extLst>
                <a:ext uri="{FF2B5EF4-FFF2-40B4-BE49-F238E27FC236}">
                  <a16:creationId xmlns:a16="http://schemas.microsoft.com/office/drawing/2014/main" id="{BE5A13E4-F64D-8576-F6CD-EABEC1984394}"/>
                </a:ext>
              </a:extLst>
            </p:cNvPr>
            <p:cNvGrpSpPr/>
            <p:nvPr/>
          </p:nvGrpSpPr>
          <p:grpSpPr>
            <a:xfrm>
              <a:off x="2478702" y="3584901"/>
              <a:ext cx="1573240" cy="1901014"/>
              <a:chOff x="3991549" y="3606794"/>
              <a:chExt cx="1573240" cy="1901014"/>
            </a:xfrm>
          </p:grpSpPr>
          <p:cxnSp>
            <p:nvCxnSpPr>
              <p:cNvPr id="29" name="Conector reto 28">
                <a:extLst>
                  <a:ext uri="{FF2B5EF4-FFF2-40B4-BE49-F238E27FC236}">
                    <a16:creationId xmlns:a16="http://schemas.microsoft.com/office/drawing/2014/main" id="{42447402-0A50-FA13-A637-5F04FF2DE3F2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4621583" y="4301873"/>
                <a:ext cx="828000" cy="0"/>
              </a:xfrm>
              <a:prstGeom prst="line">
                <a:avLst/>
              </a:prstGeom>
              <a:ln w="28575">
                <a:solidFill>
                  <a:schemeClr val="dk1">
                    <a:alpha val="41000"/>
                  </a:schemeClr>
                </a:solidFill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2" name="Retângulo: Cantos Arredondados 31">
                <a:extLst>
                  <a:ext uri="{FF2B5EF4-FFF2-40B4-BE49-F238E27FC236}">
                    <a16:creationId xmlns:a16="http://schemas.microsoft.com/office/drawing/2014/main" id="{514A1EE5-5097-12B9-C3C2-0E29C4DCC1C9}"/>
                  </a:ext>
                </a:extLst>
              </p:cNvPr>
              <p:cNvSpPr/>
              <p:nvPr/>
            </p:nvSpPr>
            <p:spPr>
              <a:xfrm>
                <a:off x="3991549" y="4558678"/>
                <a:ext cx="1456511" cy="949130"/>
              </a:xfrm>
              <a:prstGeom prst="roundRect">
                <a:avLst/>
              </a:prstGeom>
              <a:solidFill>
                <a:schemeClr val="bg1"/>
              </a:solidFill>
              <a:ln w="22225">
                <a:solidFill>
                  <a:schemeClr val="tx1">
                    <a:alpha val="41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1" name="CaixaDeTexto 30">
                <a:extLst>
                  <a:ext uri="{FF2B5EF4-FFF2-40B4-BE49-F238E27FC236}">
                    <a16:creationId xmlns:a16="http://schemas.microsoft.com/office/drawing/2014/main" id="{22564BE1-A906-E129-A383-3A9CC3184F8C}"/>
                  </a:ext>
                </a:extLst>
              </p:cNvPr>
              <p:cNvSpPr txBox="1"/>
              <p:nvPr/>
            </p:nvSpPr>
            <p:spPr>
              <a:xfrm>
                <a:off x="4079483" y="4607562"/>
                <a:ext cx="1485306" cy="9002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050"/>
                  <a:t>Becker G (1968) Crime and punishment: An economic approach. Journal of Political Economy</a:t>
                </a:r>
                <a:endParaRPr lang="pt-BR" sz="1050"/>
              </a:p>
            </p:txBody>
          </p:sp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9BA36F2D-C0CB-5DF4-F566-17184EB1EFB4}"/>
                  </a:ext>
                </a:extLst>
              </p:cNvPr>
              <p:cNvSpPr txBox="1"/>
              <p:nvPr/>
            </p:nvSpPr>
            <p:spPr>
              <a:xfrm>
                <a:off x="4784772" y="3606794"/>
                <a:ext cx="66328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1200"/>
                  <a:t>1968</a:t>
                </a:r>
              </a:p>
            </p:txBody>
          </p:sp>
        </p:grpSp>
        <p:grpSp>
          <p:nvGrpSpPr>
            <p:cNvPr id="101" name="Agrupar 100">
              <a:extLst>
                <a:ext uri="{FF2B5EF4-FFF2-40B4-BE49-F238E27FC236}">
                  <a16:creationId xmlns:a16="http://schemas.microsoft.com/office/drawing/2014/main" id="{4129B069-5D52-4832-933B-51105AFD25A9}"/>
                </a:ext>
              </a:extLst>
            </p:cNvPr>
            <p:cNvGrpSpPr/>
            <p:nvPr/>
          </p:nvGrpSpPr>
          <p:grpSpPr>
            <a:xfrm>
              <a:off x="3506079" y="2832739"/>
              <a:ext cx="1543108" cy="1285425"/>
              <a:chOff x="3712551" y="2832739"/>
              <a:chExt cx="1543108" cy="1285425"/>
            </a:xfrm>
          </p:grpSpPr>
          <p:cxnSp>
            <p:nvCxnSpPr>
              <p:cNvPr id="11" name="Conector reto 10">
                <a:extLst>
                  <a:ext uri="{FF2B5EF4-FFF2-40B4-BE49-F238E27FC236}">
                    <a16:creationId xmlns:a16="http://schemas.microsoft.com/office/drawing/2014/main" id="{143387B0-CD96-0B3F-7D9C-B03D5527979A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3918286" y="3451980"/>
                <a:ext cx="828000" cy="0"/>
              </a:xfrm>
              <a:prstGeom prst="line">
                <a:avLst/>
              </a:prstGeom>
              <a:ln w="28575">
                <a:solidFill>
                  <a:schemeClr val="dk1">
                    <a:alpha val="41000"/>
                  </a:schemeClr>
                </a:solidFill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2" name="CaixaDeTexto 21">
                <a:extLst>
                  <a:ext uri="{FF2B5EF4-FFF2-40B4-BE49-F238E27FC236}">
                    <a16:creationId xmlns:a16="http://schemas.microsoft.com/office/drawing/2014/main" id="{6634928A-CE59-35A7-0188-346485E7F6BA}"/>
                  </a:ext>
                </a:extLst>
              </p:cNvPr>
              <p:cNvSpPr txBox="1"/>
              <p:nvPr/>
            </p:nvSpPr>
            <p:spPr>
              <a:xfrm>
                <a:off x="4060138" y="3841165"/>
                <a:ext cx="66328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1200"/>
                  <a:t>1972</a:t>
                </a:r>
              </a:p>
            </p:txBody>
          </p:sp>
          <p:sp>
            <p:nvSpPr>
              <p:cNvPr id="69" name="Retângulo: Cantos Arredondados 68">
                <a:extLst>
                  <a:ext uri="{FF2B5EF4-FFF2-40B4-BE49-F238E27FC236}">
                    <a16:creationId xmlns:a16="http://schemas.microsoft.com/office/drawing/2014/main" id="{8F3ECA9F-9A6D-FF1C-F277-97C70EB59AFC}"/>
                  </a:ext>
                </a:extLst>
              </p:cNvPr>
              <p:cNvSpPr/>
              <p:nvPr/>
            </p:nvSpPr>
            <p:spPr>
              <a:xfrm>
                <a:off x="3712551" y="2832739"/>
                <a:ext cx="1156635" cy="397169"/>
              </a:xfrm>
              <a:prstGeom prst="roundRect">
                <a:avLst/>
              </a:prstGeom>
              <a:solidFill>
                <a:schemeClr val="bg1"/>
              </a:solidFill>
              <a:ln w="22225">
                <a:solidFill>
                  <a:schemeClr val="tx1">
                    <a:alpha val="41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2" name="CaixaDeTexto 71">
                <a:extLst>
                  <a:ext uri="{FF2B5EF4-FFF2-40B4-BE49-F238E27FC236}">
                    <a16:creationId xmlns:a16="http://schemas.microsoft.com/office/drawing/2014/main" id="{3272DDDC-95F1-A803-4315-C8B5BDF5F83D}"/>
                  </a:ext>
                </a:extLst>
              </p:cNvPr>
              <p:cNvSpPr txBox="1"/>
              <p:nvPr/>
            </p:nvSpPr>
            <p:spPr>
              <a:xfrm>
                <a:off x="3770353" y="2918440"/>
                <a:ext cx="1485306" cy="2539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050" err="1"/>
                  <a:t>Bailey</a:t>
                </a:r>
                <a:r>
                  <a:rPr lang="pt-BR" sz="1050"/>
                  <a:t> &amp; Smith</a:t>
                </a:r>
              </a:p>
            </p:txBody>
          </p:sp>
        </p:grpSp>
        <p:grpSp>
          <p:nvGrpSpPr>
            <p:cNvPr id="102" name="Agrupar 101">
              <a:extLst>
                <a:ext uri="{FF2B5EF4-FFF2-40B4-BE49-F238E27FC236}">
                  <a16:creationId xmlns:a16="http://schemas.microsoft.com/office/drawing/2014/main" id="{CD29ED56-44F2-2118-E746-BF1611C74DCD}"/>
                </a:ext>
              </a:extLst>
            </p:cNvPr>
            <p:cNvGrpSpPr/>
            <p:nvPr/>
          </p:nvGrpSpPr>
          <p:grpSpPr>
            <a:xfrm>
              <a:off x="4397079" y="3610147"/>
              <a:ext cx="1131579" cy="1379523"/>
              <a:chOff x="4603551" y="3610147"/>
              <a:chExt cx="1131579" cy="1379523"/>
            </a:xfrm>
          </p:grpSpPr>
          <p:grpSp>
            <p:nvGrpSpPr>
              <p:cNvPr id="41" name="Agrupar 40">
                <a:extLst>
                  <a:ext uri="{FF2B5EF4-FFF2-40B4-BE49-F238E27FC236}">
                    <a16:creationId xmlns:a16="http://schemas.microsoft.com/office/drawing/2014/main" id="{6B4ACBFE-F60F-6D75-E88F-B352A524748B}"/>
                  </a:ext>
                </a:extLst>
              </p:cNvPr>
              <p:cNvGrpSpPr/>
              <p:nvPr/>
            </p:nvGrpSpPr>
            <p:grpSpPr>
              <a:xfrm>
                <a:off x="4816742" y="3610147"/>
                <a:ext cx="663288" cy="1077040"/>
                <a:chOff x="4816742" y="3610147"/>
                <a:chExt cx="663288" cy="1077040"/>
              </a:xfrm>
            </p:grpSpPr>
            <p:cxnSp>
              <p:nvCxnSpPr>
                <p:cNvPr id="35" name="Conector reto 34">
                  <a:extLst>
                    <a:ext uri="{FF2B5EF4-FFF2-40B4-BE49-F238E27FC236}">
                      <a16:creationId xmlns:a16="http://schemas.microsoft.com/office/drawing/2014/main" id="{73A988F0-FC2D-4A7B-7E04-3F5A3A941ED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4653554" y="4273187"/>
                  <a:ext cx="828000" cy="0"/>
                </a:xfrm>
                <a:prstGeom prst="line">
                  <a:avLst/>
                </a:prstGeom>
                <a:ln w="28575">
                  <a:solidFill>
                    <a:schemeClr val="dk1">
                      <a:alpha val="41000"/>
                    </a:schemeClr>
                  </a:solidFill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37" name="CaixaDeTexto 36">
                  <a:extLst>
                    <a:ext uri="{FF2B5EF4-FFF2-40B4-BE49-F238E27FC236}">
                      <a16:creationId xmlns:a16="http://schemas.microsoft.com/office/drawing/2014/main" id="{64189B22-9749-A963-C755-A6BD4E371716}"/>
                    </a:ext>
                  </a:extLst>
                </p:cNvPr>
                <p:cNvSpPr txBox="1"/>
                <p:nvPr/>
              </p:nvSpPr>
              <p:spPr>
                <a:xfrm>
                  <a:off x="4816742" y="3610147"/>
                  <a:ext cx="6632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pt-BR" sz="1200"/>
                    <a:t>1977</a:t>
                  </a:r>
                </a:p>
              </p:txBody>
            </p:sp>
          </p:grpSp>
          <p:sp>
            <p:nvSpPr>
              <p:cNvPr id="73" name="Retângulo: Cantos Arredondados 72">
                <a:extLst>
                  <a:ext uri="{FF2B5EF4-FFF2-40B4-BE49-F238E27FC236}">
                    <a16:creationId xmlns:a16="http://schemas.microsoft.com/office/drawing/2014/main" id="{B398E581-7BE8-4934-25D7-3F26A26134FC}"/>
                  </a:ext>
                </a:extLst>
              </p:cNvPr>
              <p:cNvSpPr/>
              <p:nvPr/>
            </p:nvSpPr>
            <p:spPr>
              <a:xfrm>
                <a:off x="4603551" y="4542229"/>
                <a:ext cx="1023401" cy="447441"/>
              </a:xfrm>
              <a:prstGeom prst="roundRect">
                <a:avLst/>
              </a:prstGeom>
              <a:solidFill>
                <a:schemeClr val="bg1"/>
              </a:solidFill>
              <a:ln w="22225">
                <a:solidFill>
                  <a:schemeClr val="tx1">
                    <a:alpha val="41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4" name="CaixaDeTexto 73">
                <a:extLst>
                  <a:ext uri="{FF2B5EF4-FFF2-40B4-BE49-F238E27FC236}">
                    <a16:creationId xmlns:a16="http://schemas.microsoft.com/office/drawing/2014/main" id="{6C57B967-41D4-E7D2-B9E2-DDA6E6759908}"/>
                  </a:ext>
                </a:extLst>
              </p:cNvPr>
              <p:cNvSpPr txBox="1"/>
              <p:nvPr/>
            </p:nvSpPr>
            <p:spPr>
              <a:xfrm>
                <a:off x="4691497" y="4565498"/>
                <a:ext cx="1043633" cy="4154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050" err="1"/>
                  <a:t>Geerken</a:t>
                </a:r>
                <a:r>
                  <a:rPr lang="pt-BR" sz="1050"/>
                  <a:t> &amp; </a:t>
                </a:r>
                <a:r>
                  <a:rPr lang="pt-BR" sz="1050" err="1"/>
                  <a:t>Gove</a:t>
                </a:r>
                <a:endParaRPr lang="pt-BR" sz="1050"/>
              </a:p>
            </p:txBody>
          </p:sp>
        </p:grpSp>
        <p:grpSp>
          <p:nvGrpSpPr>
            <p:cNvPr id="103" name="Agrupar 102">
              <a:extLst>
                <a:ext uri="{FF2B5EF4-FFF2-40B4-BE49-F238E27FC236}">
                  <a16:creationId xmlns:a16="http://schemas.microsoft.com/office/drawing/2014/main" id="{9D6990E9-0795-3EC5-F849-552D546FABFC}"/>
                </a:ext>
              </a:extLst>
            </p:cNvPr>
            <p:cNvGrpSpPr/>
            <p:nvPr/>
          </p:nvGrpSpPr>
          <p:grpSpPr>
            <a:xfrm>
              <a:off x="5290407" y="2817859"/>
              <a:ext cx="847809" cy="1330808"/>
              <a:chOff x="5614863" y="2817859"/>
              <a:chExt cx="847809" cy="1330808"/>
            </a:xfrm>
          </p:grpSpPr>
          <p:grpSp>
            <p:nvGrpSpPr>
              <p:cNvPr id="39" name="Agrupar 38">
                <a:extLst>
                  <a:ext uri="{FF2B5EF4-FFF2-40B4-BE49-F238E27FC236}">
                    <a16:creationId xmlns:a16="http://schemas.microsoft.com/office/drawing/2014/main" id="{485128E6-90A3-4CA0-33F6-39B5FEFB4510}"/>
                  </a:ext>
                </a:extLst>
              </p:cNvPr>
              <p:cNvGrpSpPr/>
              <p:nvPr/>
            </p:nvGrpSpPr>
            <p:grpSpPr>
              <a:xfrm>
                <a:off x="5785210" y="3026563"/>
                <a:ext cx="663288" cy="1122104"/>
                <a:chOff x="5313261" y="3026563"/>
                <a:chExt cx="663288" cy="1122104"/>
              </a:xfrm>
            </p:grpSpPr>
            <p:cxnSp>
              <p:nvCxnSpPr>
                <p:cNvPr id="36" name="Conector reto 35">
                  <a:extLst>
                    <a:ext uri="{FF2B5EF4-FFF2-40B4-BE49-F238E27FC236}">
                      <a16:creationId xmlns:a16="http://schemas.microsoft.com/office/drawing/2014/main" id="{C0361EBF-4969-00AD-BFC8-AD4183ECE3D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5106945" y="3440563"/>
                  <a:ext cx="828000" cy="0"/>
                </a:xfrm>
                <a:prstGeom prst="line">
                  <a:avLst/>
                </a:prstGeom>
                <a:ln w="28575">
                  <a:solidFill>
                    <a:schemeClr val="dk1">
                      <a:alpha val="41000"/>
                    </a:schemeClr>
                  </a:solidFill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38" name="CaixaDeTexto 37">
                  <a:extLst>
                    <a:ext uri="{FF2B5EF4-FFF2-40B4-BE49-F238E27FC236}">
                      <a16:creationId xmlns:a16="http://schemas.microsoft.com/office/drawing/2014/main" id="{189924DE-57F5-D5C4-407D-F6D11529F33E}"/>
                    </a:ext>
                  </a:extLst>
                </p:cNvPr>
                <p:cNvSpPr txBox="1"/>
                <p:nvPr/>
              </p:nvSpPr>
              <p:spPr>
                <a:xfrm>
                  <a:off x="5313261" y="3871668"/>
                  <a:ext cx="6632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pt-BR" sz="1200"/>
                    <a:t>1987</a:t>
                  </a:r>
                </a:p>
              </p:txBody>
            </p:sp>
          </p:grpSp>
          <p:sp>
            <p:nvSpPr>
              <p:cNvPr id="77" name="Retângulo: Cantos Arredondados 76">
                <a:extLst>
                  <a:ext uri="{FF2B5EF4-FFF2-40B4-BE49-F238E27FC236}">
                    <a16:creationId xmlns:a16="http://schemas.microsoft.com/office/drawing/2014/main" id="{C0B6F129-47F2-F95B-6074-B89DEDAEEBAE}"/>
                  </a:ext>
                </a:extLst>
              </p:cNvPr>
              <p:cNvSpPr/>
              <p:nvPr/>
            </p:nvSpPr>
            <p:spPr>
              <a:xfrm>
                <a:off x="5634469" y="2817859"/>
                <a:ext cx="828203" cy="397169"/>
              </a:xfrm>
              <a:prstGeom prst="roundRect">
                <a:avLst/>
              </a:prstGeom>
              <a:solidFill>
                <a:schemeClr val="bg1"/>
              </a:solidFill>
              <a:ln w="22225">
                <a:solidFill>
                  <a:schemeClr val="tx1">
                    <a:alpha val="41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8" name="CaixaDeTexto 77">
                <a:extLst>
                  <a:ext uri="{FF2B5EF4-FFF2-40B4-BE49-F238E27FC236}">
                    <a16:creationId xmlns:a16="http://schemas.microsoft.com/office/drawing/2014/main" id="{560654C6-C6C5-30AB-2310-FA6C7067C50D}"/>
                  </a:ext>
                </a:extLst>
              </p:cNvPr>
              <p:cNvSpPr txBox="1"/>
              <p:nvPr/>
            </p:nvSpPr>
            <p:spPr>
              <a:xfrm>
                <a:off x="5614863" y="2894686"/>
                <a:ext cx="844576" cy="2539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050" err="1"/>
                  <a:t>Paternoster</a:t>
                </a:r>
                <a:endParaRPr lang="pt-BR" sz="1050"/>
              </a:p>
            </p:txBody>
          </p:sp>
        </p:grpSp>
        <p:grpSp>
          <p:nvGrpSpPr>
            <p:cNvPr id="104" name="Agrupar 103">
              <a:extLst>
                <a:ext uri="{FF2B5EF4-FFF2-40B4-BE49-F238E27FC236}">
                  <a16:creationId xmlns:a16="http://schemas.microsoft.com/office/drawing/2014/main" id="{E715EAEF-7652-0005-7D49-95032666941A}"/>
                </a:ext>
              </a:extLst>
            </p:cNvPr>
            <p:cNvGrpSpPr/>
            <p:nvPr/>
          </p:nvGrpSpPr>
          <p:grpSpPr>
            <a:xfrm>
              <a:off x="6374704" y="3615067"/>
              <a:ext cx="856147" cy="1436064"/>
              <a:chOff x="6610672" y="3615067"/>
              <a:chExt cx="856147" cy="1436064"/>
            </a:xfrm>
          </p:grpSpPr>
          <p:grpSp>
            <p:nvGrpSpPr>
              <p:cNvPr id="42" name="Agrupar 41">
                <a:extLst>
                  <a:ext uri="{FF2B5EF4-FFF2-40B4-BE49-F238E27FC236}">
                    <a16:creationId xmlns:a16="http://schemas.microsoft.com/office/drawing/2014/main" id="{71D60AB4-1454-FB5B-39A9-2EA4077CE32A}"/>
                  </a:ext>
                </a:extLst>
              </p:cNvPr>
              <p:cNvGrpSpPr/>
              <p:nvPr/>
            </p:nvGrpSpPr>
            <p:grpSpPr>
              <a:xfrm>
                <a:off x="6699632" y="3615067"/>
                <a:ext cx="663288" cy="1077040"/>
                <a:chOff x="5406689" y="3610147"/>
                <a:chExt cx="663288" cy="1077040"/>
              </a:xfrm>
            </p:grpSpPr>
            <p:cxnSp>
              <p:nvCxnSpPr>
                <p:cNvPr id="43" name="Conector reto 42">
                  <a:extLst>
                    <a:ext uri="{FF2B5EF4-FFF2-40B4-BE49-F238E27FC236}">
                      <a16:creationId xmlns:a16="http://schemas.microsoft.com/office/drawing/2014/main" id="{90111F45-70B1-4652-1565-96020280E49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5233669" y="4273187"/>
                  <a:ext cx="828000" cy="0"/>
                </a:xfrm>
                <a:prstGeom prst="line">
                  <a:avLst/>
                </a:prstGeom>
                <a:ln w="28575">
                  <a:solidFill>
                    <a:schemeClr val="dk1">
                      <a:alpha val="41000"/>
                    </a:schemeClr>
                  </a:solidFill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44" name="CaixaDeTexto 43">
                  <a:extLst>
                    <a:ext uri="{FF2B5EF4-FFF2-40B4-BE49-F238E27FC236}">
                      <a16:creationId xmlns:a16="http://schemas.microsoft.com/office/drawing/2014/main" id="{21C5EE7F-14AC-E421-F876-C98523A7213F}"/>
                    </a:ext>
                  </a:extLst>
                </p:cNvPr>
                <p:cNvSpPr txBox="1"/>
                <p:nvPr/>
              </p:nvSpPr>
              <p:spPr>
                <a:xfrm>
                  <a:off x="5406689" y="3610147"/>
                  <a:ext cx="6632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pt-BR" sz="1200"/>
                    <a:t>1990</a:t>
                  </a:r>
                </a:p>
              </p:txBody>
            </p:sp>
          </p:grpSp>
          <p:sp>
            <p:nvSpPr>
              <p:cNvPr id="81" name="Retângulo: Cantos Arredondados 80">
                <a:extLst>
                  <a:ext uri="{FF2B5EF4-FFF2-40B4-BE49-F238E27FC236}">
                    <a16:creationId xmlns:a16="http://schemas.microsoft.com/office/drawing/2014/main" id="{1AE2383B-3D20-7C3B-F5F6-F22335589BB5}"/>
                  </a:ext>
                </a:extLst>
              </p:cNvPr>
              <p:cNvSpPr/>
              <p:nvPr/>
            </p:nvSpPr>
            <p:spPr>
              <a:xfrm>
                <a:off x="6610672" y="4526801"/>
                <a:ext cx="828203" cy="524330"/>
              </a:xfrm>
              <a:prstGeom prst="roundRect">
                <a:avLst/>
              </a:prstGeom>
              <a:solidFill>
                <a:schemeClr val="bg1"/>
              </a:solidFill>
              <a:ln w="22225">
                <a:solidFill>
                  <a:schemeClr val="tx1">
                    <a:alpha val="41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82" name="CaixaDeTexto 81">
                <a:extLst>
                  <a:ext uri="{FF2B5EF4-FFF2-40B4-BE49-F238E27FC236}">
                    <a16:creationId xmlns:a16="http://schemas.microsoft.com/office/drawing/2014/main" id="{A79E7806-C418-3201-D6A2-A1C7E41977E3}"/>
                  </a:ext>
                </a:extLst>
              </p:cNvPr>
              <p:cNvSpPr txBox="1"/>
              <p:nvPr/>
            </p:nvSpPr>
            <p:spPr>
              <a:xfrm>
                <a:off x="6672360" y="4580573"/>
                <a:ext cx="794459" cy="4154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050"/>
                  <a:t>Schneider &amp; </a:t>
                </a:r>
                <a:r>
                  <a:rPr lang="pt-BR" sz="1050" err="1"/>
                  <a:t>Ervin</a:t>
                </a:r>
                <a:endParaRPr lang="pt-BR" sz="1050"/>
              </a:p>
            </p:txBody>
          </p:sp>
        </p:grpSp>
        <p:grpSp>
          <p:nvGrpSpPr>
            <p:cNvPr id="106" name="Agrupar 105">
              <a:extLst>
                <a:ext uri="{FF2B5EF4-FFF2-40B4-BE49-F238E27FC236}">
                  <a16:creationId xmlns:a16="http://schemas.microsoft.com/office/drawing/2014/main" id="{E071A9F8-F594-F83B-3E49-4D75B48D06B4}"/>
                </a:ext>
              </a:extLst>
            </p:cNvPr>
            <p:cNvGrpSpPr/>
            <p:nvPr/>
          </p:nvGrpSpPr>
          <p:grpSpPr>
            <a:xfrm>
              <a:off x="7476330" y="2817859"/>
              <a:ext cx="717406" cy="1324932"/>
              <a:chOff x="7731966" y="2817859"/>
              <a:chExt cx="717406" cy="1324932"/>
            </a:xfrm>
          </p:grpSpPr>
          <p:grpSp>
            <p:nvGrpSpPr>
              <p:cNvPr id="53" name="Agrupar 52">
                <a:extLst>
                  <a:ext uri="{FF2B5EF4-FFF2-40B4-BE49-F238E27FC236}">
                    <a16:creationId xmlns:a16="http://schemas.microsoft.com/office/drawing/2014/main" id="{4BCBFA7F-D8E0-722D-AFD6-924D0F82DCEE}"/>
                  </a:ext>
                </a:extLst>
              </p:cNvPr>
              <p:cNvGrpSpPr/>
              <p:nvPr/>
            </p:nvGrpSpPr>
            <p:grpSpPr>
              <a:xfrm>
                <a:off x="7786084" y="3033283"/>
                <a:ext cx="663288" cy="1109508"/>
                <a:chOff x="5809802" y="3023443"/>
                <a:chExt cx="663288" cy="1109508"/>
              </a:xfrm>
            </p:grpSpPr>
            <p:cxnSp>
              <p:nvCxnSpPr>
                <p:cNvPr id="54" name="Conector reto 53">
                  <a:extLst>
                    <a:ext uri="{FF2B5EF4-FFF2-40B4-BE49-F238E27FC236}">
                      <a16:creationId xmlns:a16="http://schemas.microsoft.com/office/drawing/2014/main" id="{85536EBF-515A-8163-5038-E761069498A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5646614" y="3437443"/>
                  <a:ext cx="828000" cy="0"/>
                </a:xfrm>
                <a:prstGeom prst="line">
                  <a:avLst/>
                </a:prstGeom>
                <a:ln w="28575">
                  <a:solidFill>
                    <a:schemeClr val="dk1">
                      <a:alpha val="41000"/>
                    </a:schemeClr>
                  </a:solidFill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55" name="CaixaDeTexto 54">
                  <a:extLst>
                    <a:ext uri="{FF2B5EF4-FFF2-40B4-BE49-F238E27FC236}">
                      <a16:creationId xmlns:a16="http://schemas.microsoft.com/office/drawing/2014/main" id="{F2E01E84-9710-0EBA-B46E-85148872B76E}"/>
                    </a:ext>
                  </a:extLst>
                </p:cNvPr>
                <p:cNvSpPr txBox="1"/>
                <p:nvPr/>
              </p:nvSpPr>
              <p:spPr>
                <a:xfrm>
                  <a:off x="5809802" y="3855952"/>
                  <a:ext cx="6632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pt-BR" sz="1200"/>
                    <a:t>2000</a:t>
                  </a:r>
                </a:p>
              </p:txBody>
            </p:sp>
          </p:grpSp>
          <p:sp>
            <p:nvSpPr>
              <p:cNvPr id="89" name="Retângulo: Cantos Arredondados 88">
                <a:extLst>
                  <a:ext uri="{FF2B5EF4-FFF2-40B4-BE49-F238E27FC236}">
                    <a16:creationId xmlns:a16="http://schemas.microsoft.com/office/drawing/2014/main" id="{81C4A8AE-514E-BB7C-5191-CF7B08AE3463}"/>
                  </a:ext>
                </a:extLst>
              </p:cNvPr>
              <p:cNvSpPr/>
              <p:nvPr/>
            </p:nvSpPr>
            <p:spPr>
              <a:xfrm>
                <a:off x="7731966" y="2817859"/>
                <a:ext cx="663288" cy="524330"/>
              </a:xfrm>
              <a:prstGeom prst="roundRect">
                <a:avLst/>
              </a:prstGeom>
              <a:solidFill>
                <a:schemeClr val="bg1"/>
              </a:solidFill>
              <a:ln w="22225">
                <a:solidFill>
                  <a:schemeClr val="tx1">
                    <a:alpha val="41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86" name="CaixaDeTexto 85">
                <a:extLst>
                  <a:ext uri="{FF2B5EF4-FFF2-40B4-BE49-F238E27FC236}">
                    <a16:creationId xmlns:a16="http://schemas.microsoft.com/office/drawing/2014/main" id="{6FC2580D-6299-7E38-8C5B-714504EC59DC}"/>
                  </a:ext>
                </a:extLst>
              </p:cNvPr>
              <p:cNvSpPr txBox="1"/>
              <p:nvPr/>
            </p:nvSpPr>
            <p:spPr>
              <a:xfrm>
                <a:off x="7752302" y="2876730"/>
                <a:ext cx="693550" cy="57708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050"/>
                  <a:t>Maxwell &amp; Gray</a:t>
                </a:r>
              </a:p>
              <a:p>
                <a:endParaRPr lang="pt-BR" sz="1050"/>
              </a:p>
            </p:txBody>
          </p:sp>
        </p:grpSp>
      </p:grpSp>
      <p:sp>
        <p:nvSpPr>
          <p:cNvPr id="4" name="Título 1">
            <a:extLst>
              <a:ext uri="{FF2B5EF4-FFF2-40B4-BE49-F238E27FC236}">
                <a16:creationId xmlns:a16="http://schemas.microsoft.com/office/drawing/2014/main" id="{1BB5DBBA-FD54-E66C-899B-ECB7A5A62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982" y="-6730"/>
            <a:ext cx="7036334" cy="696685"/>
          </a:xfrm>
        </p:spPr>
        <p:txBody>
          <a:bodyPr/>
          <a:lstStyle/>
          <a:p>
            <a:r>
              <a:rPr lang="pt-BR"/>
              <a:t>LITERATURA TEÓRICA</a:t>
            </a:r>
          </a:p>
        </p:txBody>
      </p:sp>
    </p:spTree>
    <p:extLst>
      <p:ext uri="{BB962C8B-B14F-4D97-AF65-F5344CB8AC3E}">
        <p14:creationId xmlns:p14="http://schemas.microsoft.com/office/powerpoint/2010/main" val="3152621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8929"/>
    </mc:Choice>
    <mc:Fallback xmlns="">
      <p:transition spd="slow" advTm="58929"/>
    </mc:Fallback>
  </mc:AlternateContent>
  <p:extLst>
    <p:ext uri="{6950BFC3-D8DA-4A85-94F7-54DA5524770B}">
      <p188:commentRel xmlns:p188="http://schemas.microsoft.com/office/powerpoint/2018/8/main" r:id="rId3"/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tângulo 16">
            <a:extLst>
              <a:ext uri="{FF2B5EF4-FFF2-40B4-BE49-F238E27FC236}">
                <a16:creationId xmlns:a16="http://schemas.microsoft.com/office/drawing/2014/main" id="{72517C17-CB6E-86F4-1611-086E5794EBB1}"/>
              </a:ext>
            </a:extLst>
          </p:cNvPr>
          <p:cNvSpPr/>
          <p:nvPr/>
        </p:nvSpPr>
        <p:spPr>
          <a:xfrm>
            <a:off x="317568" y="1161319"/>
            <a:ext cx="8451984" cy="518600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62"/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E57B4D9F-94D5-454C-8091-AB2768D9FEDA}"/>
              </a:ext>
            </a:extLst>
          </p:cNvPr>
          <p:cNvSpPr/>
          <p:nvPr/>
        </p:nvSpPr>
        <p:spPr>
          <a:xfrm>
            <a:off x="6292084" y="1570338"/>
            <a:ext cx="989631" cy="381718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10319CC2-37C7-438E-A874-5497D2E857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F01539-AC96-4A5E-AF48-5B963BEB75E2}" type="slidenum">
              <a:rPr lang="pt-BR" smtClean="0"/>
              <a:pPr/>
              <a:t>5</a:t>
            </a:fld>
            <a:endParaRPr lang="pt-BR"/>
          </a:p>
        </p:txBody>
      </p:sp>
      <p:grpSp>
        <p:nvGrpSpPr>
          <p:cNvPr id="40" name="Agrupar 39">
            <a:extLst>
              <a:ext uri="{FF2B5EF4-FFF2-40B4-BE49-F238E27FC236}">
                <a16:creationId xmlns:a16="http://schemas.microsoft.com/office/drawing/2014/main" id="{9C7E3419-2041-4D27-8AE2-D062B6A43F3B}"/>
              </a:ext>
            </a:extLst>
          </p:cNvPr>
          <p:cNvGrpSpPr/>
          <p:nvPr/>
        </p:nvGrpSpPr>
        <p:grpSpPr>
          <a:xfrm>
            <a:off x="388947" y="689959"/>
            <a:ext cx="8354447" cy="333319"/>
            <a:chOff x="983573" y="658595"/>
            <a:chExt cx="7889391" cy="335036"/>
          </a:xfrm>
        </p:grpSpPr>
        <p:sp>
          <p:nvSpPr>
            <p:cNvPr id="46" name="Retângulo: Cantos Arredondados 45">
              <a:extLst>
                <a:ext uri="{FF2B5EF4-FFF2-40B4-BE49-F238E27FC236}">
                  <a16:creationId xmlns:a16="http://schemas.microsoft.com/office/drawing/2014/main" id="{35D8C617-32CC-418B-A55F-00215900DB89}"/>
                </a:ext>
              </a:extLst>
            </p:cNvPr>
            <p:cNvSpPr/>
            <p:nvPr/>
          </p:nvSpPr>
          <p:spPr>
            <a:xfrm>
              <a:off x="983573" y="658595"/>
              <a:ext cx="1470946" cy="335035"/>
            </a:xfrm>
            <a:prstGeom prst="round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sz="1100">
                  <a:solidFill>
                    <a:schemeClr val="tx1"/>
                  </a:solidFill>
                  <a:cs typeface="Calibri"/>
                </a:rPr>
                <a:t>Pergunta</a:t>
              </a:r>
            </a:p>
          </p:txBody>
        </p:sp>
        <p:sp>
          <p:nvSpPr>
            <p:cNvPr id="47" name="Retângulo: Cantos Arredondados 46">
              <a:extLst>
                <a:ext uri="{FF2B5EF4-FFF2-40B4-BE49-F238E27FC236}">
                  <a16:creationId xmlns:a16="http://schemas.microsoft.com/office/drawing/2014/main" id="{06DC4238-F215-4D1A-A63D-54EF97A4ABCA}"/>
                </a:ext>
              </a:extLst>
            </p:cNvPr>
            <p:cNvSpPr/>
            <p:nvPr/>
          </p:nvSpPr>
          <p:spPr>
            <a:xfrm>
              <a:off x="2588184" y="658595"/>
              <a:ext cx="1470946" cy="335035"/>
            </a:xfrm>
            <a:prstGeom prst="roundRect">
              <a:avLst/>
            </a:prstGeom>
            <a:solidFill>
              <a:srgbClr val="0427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sz="1100">
                  <a:solidFill>
                    <a:schemeClr val="bg1"/>
                  </a:solidFill>
                </a:rPr>
                <a:t>Modelo Teórico</a:t>
              </a:r>
              <a:endParaRPr lang="pt-BR" sz="1100" err="1">
                <a:solidFill>
                  <a:schemeClr val="bg1"/>
                </a:solidFill>
              </a:endParaRPr>
            </a:p>
          </p:txBody>
        </p:sp>
        <p:sp>
          <p:nvSpPr>
            <p:cNvPr id="49" name="Retângulo: Cantos Arredondados 48">
              <a:extLst>
                <a:ext uri="{FF2B5EF4-FFF2-40B4-BE49-F238E27FC236}">
                  <a16:creationId xmlns:a16="http://schemas.microsoft.com/office/drawing/2014/main" id="{74EC9ECF-C7A6-4CD9-8791-A11804B781C1}"/>
                </a:ext>
              </a:extLst>
            </p:cNvPr>
            <p:cNvSpPr/>
            <p:nvPr/>
          </p:nvSpPr>
          <p:spPr>
            <a:xfrm>
              <a:off x="4192796" y="658596"/>
              <a:ext cx="1470946" cy="335035"/>
            </a:xfrm>
            <a:prstGeom prst="round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sz="1100">
                  <a:solidFill>
                    <a:schemeClr val="tx1"/>
                  </a:solidFill>
                  <a:cs typeface="Calibri"/>
                </a:rPr>
                <a:t>Análise Empírica</a:t>
              </a:r>
            </a:p>
          </p:txBody>
        </p:sp>
        <p:sp>
          <p:nvSpPr>
            <p:cNvPr id="50" name="Retângulo: Cantos Arredondados 49">
              <a:extLst>
                <a:ext uri="{FF2B5EF4-FFF2-40B4-BE49-F238E27FC236}">
                  <a16:creationId xmlns:a16="http://schemas.microsoft.com/office/drawing/2014/main" id="{40F71385-650E-4C7C-96AB-6256F85E6718}"/>
                </a:ext>
              </a:extLst>
            </p:cNvPr>
            <p:cNvSpPr/>
            <p:nvPr/>
          </p:nvSpPr>
          <p:spPr>
            <a:xfrm>
              <a:off x="5797406" y="658595"/>
              <a:ext cx="1470946" cy="335035"/>
            </a:xfrm>
            <a:prstGeom prst="round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sz="1100">
                  <a:solidFill>
                    <a:schemeClr val="tx1"/>
                  </a:solidFill>
                  <a:cs typeface="Calibri"/>
                </a:rPr>
                <a:t>Discussão</a:t>
              </a:r>
            </a:p>
          </p:txBody>
        </p:sp>
        <p:sp>
          <p:nvSpPr>
            <p:cNvPr id="51" name="Retângulo: Cantos Arredondados 50">
              <a:extLst>
                <a:ext uri="{FF2B5EF4-FFF2-40B4-BE49-F238E27FC236}">
                  <a16:creationId xmlns:a16="http://schemas.microsoft.com/office/drawing/2014/main" id="{7389DC17-9C39-4005-B254-E2A34B0BA992}"/>
                </a:ext>
              </a:extLst>
            </p:cNvPr>
            <p:cNvSpPr/>
            <p:nvPr/>
          </p:nvSpPr>
          <p:spPr>
            <a:xfrm>
              <a:off x="7402018" y="658595"/>
              <a:ext cx="1470946" cy="335035"/>
            </a:xfrm>
            <a:prstGeom prst="round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sz="1100">
                  <a:solidFill>
                    <a:schemeClr val="tx1"/>
                  </a:solidFill>
                  <a:cs typeface="Calibri"/>
                </a:rPr>
                <a:t>Recomendações</a:t>
              </a:r>
            </a:p>
          </p:txBody>
        </p:sp>
      </p:grpSp>
      <p:sp>
        <p:nvSpPr>
          <p:cNvPr id="64" name="Retângulo 63">
            <a:extLst>
              <a:ext uri="{FF2B5EF4-FFF2-40B4-BE49-F238E27FC236}">
                <a16:creationId xmlns:a16="http://schemas.microsoft.com/office/drawing/2014/main" id="{B6FEB7D4-982E-461F-BE5D-9FCC4F3A049A}"/>
              </a:ext>
            </a:extLst>
          </p:cNvPr>
          <p:cNvSpPr/>
          <p:nvPr/>
        </p:nvSpPr>
        <p:spPr>
          <a:xfrm>
            <a:off x="2684890" y="3937844"/>
            <a:ext cx="149371" cy="2243691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1" name="Retângulo 70">
            <a:extLst>
              <a:ext uri="{FF2B5EF4-FFF2-40B4-BE49-F238E27FC236}">
                <a16:creationId xmlns:a16="http://schemas.microsoft.com/office/drawing/2014/main" id="{5F727189-A6DC-4F44-9296-BD7048328B47}"/>
              </a:ext>
            </a:extLst>
          </p:cNvPr>
          <p:cNvSpPr/>
          <p:nvPr/>
        </p:nvSpPr>
        <p:spPr>
          <a:xfrm>
            <a:off x="7281715" y="11824"/>
            <a:ext cx="1557654" cy="5781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61BA42AD-B96A-E43E-CA18-C1A23555941E}"/>
              </a:ext>
            </a:extLst>
          </p:cNvPr>
          <p:cNvSpPr txBox="1"/>
          <p:nvPr/>
        </p:nvSpPr>
        <p:spPr>
          <a:xfrm>
            <a:off x="1575227" y="1447959"/>
            <a:ext cx="180974" cy="36194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pt-BR"/>
          </a:p>
        </p:txBody>
      </p: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CD8F9F09-DB69-E58F-88FE-DB92EA171A6E}"/>
              </a:ext>
            </a:extLst>
          </p:cNvPr>
          <p:cNvGrpSpPr/>
          <p:nvPr/>
        </p:nvGrpSpPr>
        <p:grpSpPr>
          <a:xfrm>
            <a:off x="664914" y="1793822"/>
            <a:ext cx="7568646" cy="3270355"/>
            <a:chOff x="735839" y="2312688"/>
            <a:chExt cx="7568646" cy="3270355"/>
          </a:xfrm>
        </p:grpSpPr>
        <p:sp>
          <p:nvSpPr>
            <p:cNvPr id="70" name="Retângulo 69">
              <a:extLst>
                <a:ext uri="{FF2B5EF4-FFF2-40B4-BE49-F238E27FC236}">
                  <a16:creationId xmlns:a16="http://schemas.microsoft.com/office/drawing/2014/main" id="{1481F70F-52F8-47ED-A339-3ED3008E3C2A}"/>
                </a:ext>
              </a:extLst>
            </p:cNvPr>
            <p:cNvSpPr/>
            <p:nvPr/>
          </p:nvSpPr>
          <p:spPr>
            <a:xfrm>
              <a:off x="2683007" y="3528294"/>
              <a:ext cx="151254" cy="163707"/>
            </a:xfrm>
            <a:prstGeom prst="rect">
              <a:avLst/>
            </a:pr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7" name="Conector reto 6">
              <a:extLst>
                <a:ext uri="{FF2B5EF4-FFF2-40B4-BE49-F238E27FC236}">
                  <a16:creationId xmlns:a16="http://schemas.microsoft.com/office/drawing/2014/main" id="{09661C7E-9F15-069D-B092-8FFE28081065}"/>
                </a:ext>
              </a:extLst>
            </p:cNvPr>
            <p:cNvCxnSpPr/>
            <p:nvPr/>
          </p:nvCxnSpPr>
          <p:spPr>
            <a:xfrm>
              <a:off x="924485" y="3859187"/>
              <a:ext cx="7380000" cy="0"/>
            </a:xfrm>
            <a:prstGeom prst="line">
              <a:avLst/>
            </a:prstGeom>
            <a:ln w="28575">
              <a:solidFill>
                <a:schemeClr val="dk1">
                  <a:alpha val="4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Conector reto 7">
              <a:extLst>
                <a:ext uri="{FF2B5EF4-FFF2-40B4-BE49-F238E27FC236}">
                  <a16:creationId xmlns:a16="http://schemas.microsoft.com/office/drawing/2014/main" id="{6F405AAB-A6D8-5A9F-F07D-81AF6F67632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93671" y="3445187"/>
              <a:ext cx="828000" cy="0"/>
            </a:xfrm>
            <a:prstGeom prst="line">
              <a:avLst/>
            </a:prstGeom>
            <a:ln w="28575">
              <a:solidFill>
                <a:schemeClr val="dk1">
                  <a:alpha val="41000"/>
                </a:schemeClr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" name="CaixaDeTexto 9">
              <a:extLst>
                <a:ext uri="{FF2B5EF4-FFF2-40B4-BE49-F238E27FC236}">
                  <a16:creationId xmlns:a16="http://schemas.microsoft.com/office/drawing/2014/main" id="{6C8062BF-33ED-36A9-91CC-3BD70D7098C0}"/>
                </a:ext>
              </a:extLst>
            </p:cNvPr>
            <p:cNvSpPr txBox="1"/>
            <p:nvPr/>
          </p:nvSpPr>
          <p:spPr>
            <a:xfrm>
              <a:off x="1254480" y="3887873"/>
              <a:ext cx="92037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/>
                <a:t>1651</a:t>
              </a:r>
            </a:p>
          </p:txBody>
        </p:sp>
        <p:sp>
          <p:nvSpPr>
            <p:cNvPr id="14" name="Retângulo: Cantos Arredondados 13">
              <a:extLst>
                <a:ext uri="{FF2B5EF4-FFF2-40B4-BE49-F238E27FC236}">
                  <a16:creationId xmlns:a16="http://schemas.microsoft.com/office/drawing/2014/main" id="{80328C1A-254D-DD86-8B02-8C358E97413C}"/>
                </a:ext>
              </a:extLst>
            </p:cNvPr>
            <p:cNvSpPr/>
            <p:nvPr/>
          </p:nvSpPr>
          <p:spPr>
            <a:xfrm>
              <a:off x="735839" y="2497388"/>
              <a:ext cx="1092838" cy="827853"/>
            </a:xfrm>
            <a:prstGeom prst="roundRect">
              <a:avLst/>
            </a:prstGeom>
            <a:solidFill>
              <a:schemeClr val="bg1"/>
            </a:solidFill>
            <a:ln w="22225">
              <a:solidFill>
                <a:schemeClr val="tx1">
                  <a:alpha val="41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3" name="CaixaDeTexto 12">
              <a:extLst>
                <a:ext uri="{FF2B5EF4-FFF2-40B4-BE49-F238E27FC236}">
                  <a16:creationId xmlns:a16="http://schemas.microsoft.com/office/drawing/2014/main" id="{D86F62CF-A36B-8477-B100-B04CFAB9205D}"/>
                </a:ext>
              </a:extLst>
            </p:cNvPr>
            <p:cNvSpPr txBox="1"/>
            <p:nvPr/>
          </p:nvSpPr>
          <p:spPr>
            <a:xfrm>
              <a:off x="853763" y="2555801"/>
              <a:ext cx="1092838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100"/>
                <a:t>HOBBES, Thomas. Leviatã, 2008, p. 257</a:t>
              </a:r>
            </a:p>
          </p:txBody>
        </p:sp>
        <p:grpSp>
          <p:nvGrpSpPr>
            <p:cNvPr id="23" name="Agrupar 22">
              <a:extLst>
                <a:ext uri="{FF2B5EF4-FFF2-40B4-BE49-F238E27FC236}">
                  <a16:creationId xmlns:a16="http://schemas.microsoft.com/office/drawing/2014/main" id="{C3AA2A30-2B7F-4C0F-2392-6BAFF8EEBAB3}"/>
                </a:ext>
              </a:extLst>
            </p:cNvPr>
            <p:cNvGrpSpPr/>
            <p:nvPr/>
          </p:nvGrpSpPr>
          <p:grpSpPr>
            <a:xfrm>
              <a:off x="1176768" y="3594372"/>
              <a:ext cx="1233554" cy="1988671"/>
              <a:chOff x="1600708" y="3587308"/>
              <a:chExt cx="1233554" cy="1988671"/>
            </a:xfrm>
          </p:grpSpPr>
          <p:cxnSp>
            <p:nvCxnSpPr>
              <p:cNvPr id="15" name="Conector reto 14">
                <a:extLst>
                  <a:ext uri="{FF2B5EF4-FFF2-40B4-BE49-F238E27FC236}">
                    <a16:creationId xmlns:a16="http://schemas.microsoft.com/office/drawing/2014/main" id="{82A3D276-0AEB-009B-CB0C-7EC1E2C4187F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2101413" y="4273187"/>
                <a:ext cx="828000" cy="0"/>
              </a:xfrm>
              <a:prstGeom prst="line">
                <a:avLst/>
              </a:prstGeom>
              <a:ln w="28575">
                <a:solidFill>
                  <a:schemeClr val="dk1">
                    <a:alpha val="41000"/>
                  </a:schemeClr>
                </a:solidFill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9" name="Retângulo: Cantos Arredondados 18">
                <a:extLst>
                  <a:ext uri="{FF2B5EF4-FFF2-40B4-BE49-F238E27FC236}">
                    <a16:creationId xmlns:a16="http://schemas.microsoft.com/office/drawing/2014/main" id="{4154E6CD-35DA-8E7E-F6AB-245908AC3174}"/>
                  </a:ext>
                </a:extLst>
              </p:cNvPr>
              <p:cNvSpPr/>
              <p:nvPr/>
            </p:nvSpPr>
            <p:spPr>
              <a:xfrm>
                <a:off x="1600708" y="4524085"/>
                <a:ext cx="1168548" cy="1051894"/>
              </a:xfrm>
              <a:prstGeom prst="roundRect">
                <a:avLst/>
              </a:prstGeom>
              <a:solidFill>
                <a:schemeClr val="bg1"/>
              </a:solidFill>
              <a:ln w="22225">
                <a:solidFill>
                  <a:schemeClr val="tx1">
                    <a:alpha val="41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4" name="CaixaDeTexto 23">
                <a:extLst>
                  <a:ext uri="{FF2B5EF4-FFF2-40B4-BE49-F238E27FC236}">
                    <a16:creationId xmlns:a16="http://schemas.microsoft.com/office/drawing/2014/main" id="{C54D39B0-3354-160F-9056-46CF380A6934}"/>
                  </a:ext>
                </a:extLst>
              </p:cNvPr>
              <p:cNvSpPr txBox="1"/>
              <p:nvPr/>
            </p:nvSpPr>
            <p:spPr>
              <a:xfrm>
                <a:off x="2279504" y="3587308"/>
                <a:ext cx="55475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1200"/>
                  <a:t>1764</a:t>
                </a:r>
              </a:p>
            </p:txBody>
          </p:sp>
          <p:sp>
            <p:nvSpPr>
              <p:cNvPr id="25" name="CaixaDeTexto 24">
                <a:extLst>
                  <a:ext uri="{FF2B5EF4-FFF2-40B4-BE49-F238E27FC236}">
                    <a16:creationId xmlns:a16="http://schemas.microsoft.com/office/drawing/2014/main" id="{D2D97502-2DD4-6805-79FC-64D7B3764567}"/>
                  </a:ext>
                </a:extLst>
              </p:cNvPr>
              <p:cNvSpPr txBox="1"/>
              <p:nvPr/>
            </p:nvSpPr>
            <p:spPr>
              <a:xfrm>
                <a:off x="1665714" y="4563723"/>
                <a:ext cx="1168548" cy="9387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1100"/>
                  <a:t>BECCARIA, Cesare. </a:t>
                </a:r>
                <a:r>
                  <a:rPr lang="pt-BR" sz="1100" err="1"/>
                  <a:t>Essay</a:t>
                </a:r>
                <a:r>
                  <a:rPr lang="pt-BR" sz="1100"/>
                  <a:t> </a:t>
                </a:r>
                <a:r>
                  <a:rPr lang="pt-BR" sz="1100" err="1"/>
                  <a:t>on</a:t>
                </a:r>
                <a:r>
                  <a:rPr lang="pt-BR" sz="1100"/>
                  <a:t> Crimes  </a:t>
                </a:r>
                <a:r>
                  <a:rPr lang="pt-BR" sz="1100" err="1"/>
                  <a:t>and</a:t>
                </a:r>
                <a:r>
                  <a:rPr lang="pt-BR" sz="1100"/>
                  <a:t> </a:t>
                </a:r>
                <a:r>
                  <a:rPr lang="pt-BR" sz="1100" err="1"/>
                  <a:t>Punishments</a:t>
                </a:r>
                <a:r>
                  <a:rPr lang="pt-BR" sz="1100"/>
                  <a:t>, 1872, p. 3 </a:t>
                </a:r>
              </a:p>
            </p:txBody>
          </p:sp>
        </p:grpSp>
        <p:grpSp>
          <p:nvGrpSpPr>
            <p:cNvPr id="6" name="Agrupar 5">
              <a:extLst>
                <a:ext uri="{FF2B5EF4-FFF2-40B4-BE49-F238E27FC236}">
                  <a16:creationId xmlns:a16="http://schemas.microsoft.com/office/drawing/2014/main" id="{DC558E6B-1C0D-1DFF-C5B2-CD9D3E33B8FF}"/>
                </a:ext>
              </a:extLst>
            </p:cNvPr>
            <p:cNvGrpSpPr/>
            <p:nvPr/>
          </p:nvGrpSpPr>
          <p:grpSpPr>
            <a:xfrm>
              <a:off x="1907806" y="2312688"/>
              <a:ext cx="1536815" cy="1891908"/>
              <a:chOff x="3411788" y="2319546"/>
              <a:chExt cx="1536815" cy="1891908"/>
            </a:xfrm>
          </p:grpSpPr>
          <p:cxnSp>
            <p:nvCxnSpPr>
              <p:cNvPr id="20" name="Conector reto 19">
                <a:extLst>
                  <a:ext uri="{FF2B5EF4-FFF2-40B4-BE49-F238E27FC236}">
                    <a16:creationId xmlns:a16="http://schemas.microsoft.com/office/drawing/2014/main" id="{D40B443E-EDA0-4F7C-3F98-64CEA2BC3DF0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3694303" y="3445187"/>
                <a:ext cx="828000" cy="0"/>
              </a:xfrm>
              <a:prstGeom prst="line">
                <a:avLst/>
              </a:prstGeom>
              <a:ln w="28575">
                <a:solidFill>
                  <a:schemeClr val="dk1">
                    <a:alpha val="41000"/>
                  </a:schemeClr>
                </a:solidFill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1" name="Retângulo: Cantos Arredondados 20">
                <a:extLst>
                  <a:ext uri="{FF2B5EF4-FFF2-40B4-BE49-F238E27FC236}">
                    <a16:creationId xmlns:a16="http://schemas.microsoft.com/office/drawing/2014/main" id="{28E8673E-A109-ABCF-1527-93F22DFF8702}"/>
                  </a:ext>
                </a:extLst>
              </p:cNvPr>
              <p:cNvSpPr/>
              <p:nvPr/>
            </p:nvSpPr>
            <p:spPr>
              <a:xfrm>
                <a:off x="3434630" y="2319546"/>
                <a:ext cx="1481279" cy="1127875"/>
              </a:xfrm>
              <a:prstGeom prst="roundRect">
                <a:avLst/>
              </a:prstGeom>
              <a:solidFill>
                <a:schemeClr val="bg1"/>
              </a:solidFill>
              <a:ln w="22225">
                <a:solidFill>
                  <a:schemeClr val="tx1">
                    <a:alpha val="41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7" name="CaixaDeTexto 26">
                <a:extLst>
                  <a:ext uri="{FF2B5EF4-FFF2-40B4-BE49-F238E27FC236}">
                    <a16:creationId xmlns:a16="http://schemas.microsoft.com/office/drawing/2014/main" id="{E2CB6211-AAE2-E4F4-69C3-4013ADF2528F}"/>
                  </a:ext>
                </a:extLst>
              </p:cNvPr>
              <p:cNvSpPr txBox="1"/>
              <p:nvPr/>
            </p:nvSpPr>
            <p:spPr>
              <a:xfrm>
                <a:off x="3833497" y="3934455"/>
                <a:ext cx="54569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1200"/>
                  <a:t>1781</a:t>
                </a:r>
              </a:p>
            </p:txBody>
          </p:sp>
          <p:sp>
            <p:nvSpPr>
              <p:cNvPr id="28" name="CaixaDeTexto 27">
                <a:extLst>
                  <a:ext uri="{FF2B5EF4-FFF2-40B4-BE49-F238E27FC236}">
                    <a16:creationId xmlns:a16="http://schemas.microsoft.com/office/drawing/2014/main" id="{29B6F945-C76E-2EBB-AA85-B16879F37237}"/>
                  </a:ext>
                </a:extLst>
              </p:cNvPr>
              <p:cNvSpPr txBox="1"/>
              <p:nvPr/>
            </p:nvSpPr>
            <p:spPr>
              <a:xfrm>
                <a:off x="3411788" y="2366128"/>
                <a:ext cx="1536815" cy="9387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/>
                  <a:t>Bentham J (1781) An Introduction to the principles of morals and legislation. London: T. Payne and son.</a:t>
                </a:r>
                <a:endParaRPr lang="pt-BR" sz="1100"/>
              </a:p>
            </p:txBody>
          </p:sp>
        </p:grpSp>
        <p:grpSp>
          <p:nvGrpSpPr>
            <p:cNvPr id="34" name="Agrupar 33">
              <a:extLst>
                <a:ext uri="{FF2B5EF4-FFF2-40B4-BE49-F238E27FC236}">
                  <a16:creationId xmlns:a16="http://schemas.microsoft.com/office/drawing/2014/main" id="{BE5A13E4-F64D-8576-F6CD-EABEC1984394}"/>
                </a:ext>
              </a:extLst>
            </p:cNvPr>
            <p:cNvGrpSpPr/>
            <p:nvPr/>
          </p:nvGrpSpPr>
          <p:grpSpPr>
            <a:xfrm>
              <a:off x="3271925" y="3584901"/>
              <a:ext cx="663288" cy="1433079"/>
              <a:chOff x="4784772" y="3606794"/>
              <a:chExt cx="663288" cy="1433079"/>
            </a:xfrm>
          </p:grpSpPr>
          <p:cxnSp>
            <p:nvCxnSpPr>
              <p:cNvPr id="29" name="Conector reto 28">
                <a:extLst>
                  <a:ext uri="{FF2B5EF4-FFF2-40B4-BE49-F238E27FC236}">
                    <a16:creationId xmlns:a16="http://schemas.microsoft.com/office/drawing/2014/main" id="{42447402-0A50-FA13-A637-5F04FF2DE3F2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4459583" y="4463873"/>
                <a:ext cx="1152000" cy="0"/>
              </a:xfrm>
              <a:prstGeom prst="line">
                <a:avLst/>
              </a:prstGeom>
              <a:ln w="28575">
                <a:solidFill>
                  <a:schemeClr val="dk1">
                    <a:alpha val="41000"/>
                  </a:schemeClr>
                </a:solidFill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9BA36F2D-C0CB-5DF4-F566-17184EB1EFB4}"/>
                  </a:ext>
                </a:extLst>
              </p:cNvPr>
              <p:cNvSpPr txBox="1"/>
              <p:nvPr/>
            </p:nvSpPr>
            <p:spPr>
              <a:xfrm>
                <a:off x="4784772" y="3606794"/>
                <a:ext cx="66328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1200"/>
                  <a:t>1968</a:t>
                </a:r>
              </a:p>
            </p:txBody>
          </p:sp>
        </p:grpSp>
        <p:grpSp>
          <p:nvGrpSpPr>
            <p:cNvPr id="101" name="Agrupar 100">
              <a:extLst>
                <a:ext uri="{FF2B5EF4-FFF2-40B4-BE49-F238E27FC236}">
                  <a16:creationId xmlns:a16="http://schemas.microsoft.com/office/drawing/2014/main" id="{4129B069-5D52-4832-933B-51105AFD25A9}"/>
                </a:ext>
              </a:extLst>
            </p:cNvPr>
            <p:cNvGrpSpPr/>
            <p:nvPr/>
          </p:nvGrpSpPr>
          <p:grpSpPr>
            <a:xfrm>
              <a:off x="3506079" y="2832739"/>
              <a:ext cx="1543108" cy="1285425"/>
              <a:chOff x="3712551" y="2832739"/>
              <a:chExt cx="1543108" cy="1285425"/>
            </a:xfrm>
          </p:grpSpPr>
          <p:cxnSp>
            <p:nvCxnSpPr>
              <p:cNvPr id="11" name="Conector reto 10">
                <a:extLst>
                  <a:ext uri="{FF2B5EF4-FFF2-40B4-BE49-F238E27FC236}">
                    <a16:creationId xmlns:a16="http://schemas.microsoft.com/office/drawing/2014/main" id="{143387B0-CD96-0B3F-7D9C-B03D5527979A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3918286" y="3451980"/>
                <a:ext cx="828000" cy="0"/>
              </a:xfrm>
              <a:prstGeom prst="line">
                <a:avLst/>
              </a:prstGeom>
              <a:ln w="28575">
                <a:solidFill>
                  <a:schemeClr val="dk1">
                    <a:alpha val="41000"/>
                  </a:schemeClr>
                </a:solidFill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2" name="CaixaDeTexto 21">
                <a:extLst>
                  <a:ext uri="{FF2B5EF4-FFF2-40B4-BE49-F238E27FC236}">
                    <a16:creationId xmlns:a16="http://schemas.microsoft.com/office/drawing/2014/main" id="{6634928A-CE59-35A7-0188-346485E7F6BA}"/>
                  </a:ext>
                </a:extLst>
              </p:cNvPr>
              <p:cNvSpPr txBox="1"/>
              <p:nvPr/>
            </p:nvSpPr>
            <p:spPr>
              <a:xfrm>
                <a:off x="4060138" y="3841165"/>
                <a:ext cx="66328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1200"/>
                  <a:t>1972</a:t>
                </a:r>
              </a:p>
            </p:txBody>
          </p:sp>
          <p:sp>
            <p:nvSpPr>
              <p:cNvPr id="69" name="Retângulo: Cantos Arredondados 68">
                <a:extLst>
                  <a:ext uri="{FF2B5EF4-FFF2-40B4-BE49-F238E27FC236}">
                    <a16:creationId xmlns:a16="http://schemas.microsoft.com/office/drawing/2014/main" id="{8F3ECA9F-9A6D-FF1C-F277-97C70EB59AFC}"/>
                  </a:ext>
                </a:extLst>
              </p:cNvPr>
              <p:cNvSpPr/>
              <p:nvPr/>
            </p:nvSpPr>
            <p:spPr>
              <a:xfrm>
                <a:off x="3712551" y="2832739"/>
                <a:ext cx="1156635" cy="397169"/>
              </a:xfrm>
              <a:prstGeom prst="roundRect">
                <a:avLst/>
              </a:prstGeom>
              <a:solidFill>
                <a:schemeClr val="bg1"/>
              </a:solidFill>
              <a:ln w="22225">
                <a:solidFill>
                  <a:schemeClr val="tx1">
                    <a:alpha val="41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2" name="CaixaDeTexto 71">
                <a:extLst>
                  <a:ext uri="{FF2B5EF4-FFF2-40B4-BE49-F238E27FC236}">
                    <a16:creationId xmlns:a16="http://schemas.microsoft.com/office/drawing/2014/main" id="{3272DDDC-95F1-A803-4315-C8B5BDF5F83D}"/>
                  </a:ext>
                </a:extLst>
              </p:cNvPr>
              <p:cNvSpPr txBox="1"/>
              <p:nvPr/>
            </p:nvSpPr>
            <p:spPr>
              <a:xfrm>
                <a:off x="3770353" y="2918440"/>
                <a:ext cx="1485306" cy="2539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050" err="1"/>
                  <a:t>Bailey</a:t>
                </a:r>
                <a:r>
                  <a:rPr lang="pt-BR" sz="1050"/>
                  <a:t> &amp; Smith</a:t>
                </a:r>
              </a:p>
            </p:txBody>
          </p:sp>
        </p:grpSp>
        <p:grpSp>
          <p:nvGrpSpPr>
            <p:cNvPr id="102" name="Agrupar 101">
              <a:extLst>
                <a:ext uri="{FF2B5EF4-FFF2-40B4-BE49-F238E27FC236}">
                  <a16:creationId xmlns:a16="http://schemas.microsoft.com/office/drawing/2014/main" id="{CD29ED56-44F2-2118-E746-BF1611C74DCD}"/>
                </a:ext>
              </a:extLst>
            </p:cNvPr>
            <p:cNvGrpSpPr/>
            <p:nvPr/>
          </p:nvGrpSpPr>
          <p:grpSpPr>
            <a:xfrm>
              <a:off x="4397079" y="3610147"/>
              <a:ext cx="1131579" cy="1379523"/>
              <a:chOff x="4603551" y="3610147"/>
              <a:chExt cx="1131579" cy="1379523"/>
            </a:xfrm>
          </p:grpSpPr>
          <p:grpSp>
            <p:nvGrpSpPr>
              <p:cNvPr id="41" name="Agrupar 40">
                <a:extLst>
                  <a:ext uri="{FF2B5EF4-FFF2-40B4-BE49-F238E27FC236}">
                    <a16:creationId xmlns:a16="http://schemas.microsoft.com/office/drawing/2014/main" id="{6B4ACBFE-F60F-6D75-E88F-B352A524748B}"/>
                  </a:ext>
                </a:extLst>
              </p:cNvPr>
              <p:cNvGrpSpPr/>
              <p:nvPr/>
            </p:nvGrpSpPr>
            <p:grpSpPr>
              <a:xfrm>
                <a:off x="4816742" y="3610147"/>
                <a:ext cx="663288" cy="1077040"/>
                <a:chOff x="4816742" y="3610147"/>
                <a:chExt cx="663288" cy="1077040"/>
              </a:xfrm>
            </p:grpSpPr>
            <p:cxnSp>
              <p:nvCxnSpPr>
                <p:cNvPr id="35" name="Conector reto 34">
                  <a:extLst>
                    <a:ext uri="{FF2B5EF4-FFF2-40B4-BE49-F238E27FC236}">
                      <a16:creationId xmlns:a16="http://schemas.microsoft.com/office/drawing/2014/main" id="{73A988F0-FC2D-4A7B-7E04-3F5A3A941ED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4653554" y="4273187"/>
                  <a:ext cx="828000" cy="0"/>
                </a:xfrm>
                <a:prstGeom prst="line">
                  <a:avLst/>
                </a:prstGeom>
                <a:ln w="28575">
                  <a:solidFill>
                    <a:schemeClr val="dk1">
                      <a:alpha val="41000"/>
                    </a:schemeClr>
                  </a:solidFill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37" name="CaixaDeTexto 36">
                  <a:extLst>
                    <a:ext uri="{FF2B5EF4-FFF2-40B4-BE49-F238E27FC236}">
                      <a16:creationId xmlns:a16="http://schemas.microsoft.com/office/drawing/2014/main" id="{64189B22-9749-A963-C755-A6BD4E371716}"/>
                    </a:ext>
                  </a:extLst>
                </p:cNvPr>
                <p:cNvSpPr txBox="1"/>
                <p:nvPr/>
              </p:nvSpPr>
              <p:spPr>
                <a:xfrm>
                  <a:off x="4816742" y="3610147"/>
                  <a:ext cx="6632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pt-BR" sz="1200"/>
                    <a:t>1977</a:t>
                  </a:r>
                </a:p>
              </p:txBody>
            </p:sp>
          </p:grpSp>
          <p:sp>
            <p:nvSpPr>
              <p:cNvPr id="73" name="Retângulo: Cantos Arredondados 72">
                <a:extLst>
                  <a:ext uri="{FF2B5EF4-FFF2-40B4-BE49-F238E27FC236}">
                    <a16:creationId xmlns:a16="http://schemas.microsoft.com/office/drawing/2014/main" id="{B398E581-7BE8-4934-25D7-3F26A26134FC}"/>
                  </a:ext>
                </a:extLst>
              </p:cNvPr>
              <p:cNvSpPr/>
              <p:nvPr/>
            </p:nvSpPr>
            <p:spPr>
              <a:xfrm>
                <a:off x="4603551" y="4542229"/>
                <a:ext cx="1023401" cy="447441"/>
              </a:xfrm>
              <a:prstGeom prst="roundRect">
                <a:avLst/>
              </a:prstGeom>
              <a:solidFill>
                <a:schemeClr val="bg1"/>
              </a:solidFill>
              <a:ln w="22225">
                <a:solidFill>
                  <a:schemeClr val="tx1">
                    <a:alpha val="41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4" name="CaixaDeTexto 73">
                <a:extLst>
                  <a:ext uri="{FF2B5EF4-FFF2-40B4-BE49-F238E27FC236}">
                    <a16:creationId xmlns:a16="http://schemas.microsoft.com/office/drawing/2014/main" id="{6C57B967-41D4-E7D2-B9E2-DDA6E6759908}"/>
                  </a:ext>
                </a:extLst>
              </p:cNvPr>
              <p:cNvSpPr txBox="1"/>
              <p:nvPr/>
            </p:nvSpPr>
            <p:spPr>
              <a:xfrm>
                <a:off x="4691497" y="4565498"/>
                <a:ext cx="1043633" cy="4154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050" err="1"/>
                  <a:t>Geerken</a:t>
                </a:r>
                <a:r>
                  <a:rPr lang="pt-BR" sz="1050"/>
                  <a:t> &amp; </a:t>
                </a:r>
                <a:r>
                  <a:rPr lang="pt-BR" sz="1050" err="1"/>
                  <a:t>Gove</a:t>
                </a:r>
                <a:endParaRPr lang="pt-BR" sz="1050"/>
              </a:p>
            </p:txBody>
          </p:sp>
        </p:grpSp>
        <p:grpSp>
          <p:nvGrpSpPr>
            <p:cNvPr id="103" name="Agrupar 102">
              <a:extLst>
                <a:ext uri="{FF2B5EF4-FFF2-40B4-BE49-F238E27FC236}">
                  <a16:creationId xmlns:a16="http://schemas.microsoft.com/office/drawing/2014/main" id="{9D6990E9-0795-3EC5-F849-552D546FABFC}"/>
                </a:ext>
              </a:extLst>
            </p:cNvPr>
            <p:cNvGrpSpPr/>
            <p:nvPr/>
          </p:nvGrpSpPr>
          <p:grpSpPr>
            <a:xfrm>
              <a:off x="5290407" y="2817859"/>
              <a:ext cx="847809" cy="1330808"/>
              <a:chOff x="5614863" y="2817859"/>
              <a:chExt cx="847809" cy="1330808"/>
            </a:xfrm>
          </p:grpSpPr>
          <p:grpSp>
            <p:nvGrpSpPr>
              <p:cNvPr id="39" name="Agrupar 38">
                <a:extLst>
                  <a:ext uri="{FF2B5EF4-FFF2-40B4-BE49-F238E27FC236}">
                    <a16:creationId xmlns:a16="http://schemas.microsoft.com/office/drawing/2014/main" id="{485128E6-90A3-4CA0-33F6-39B5FEFB4510}"/>
                  </a:ext>
                </a:extLst>
              </p:cNvPr>
              <p:cNvGrpSpPr/>
              <p:nvPr/>
            </p:nvGrpSpPr>
            <p:grpSpPr>
              <a:xfrm>
                <a:off x="5785210" y="3026563"/>
                <a:ext cx="663288" cy="1122104"/>
                <a:chOff x="5313261" y="3026563"/>
                <a:chExt cx="663288" cy="1122104"/>
              </a:xfrm>
            </p:grpSpPr>
            <p:cxnSp>
              <p:nvCxnSpPr>
                <p:cNvPr id="36" name="Conector reto 35">
                  <a:extLst>
                    <a:ext uri="{FF2B5EF4-FFF2-40B4-BE49-F238E27FC236}">
                      <a16:creationId xmlns:a16="http://schemas.microsoft.com/office/drawing/2014/main" id="{C0361EBF-4969-00AD-BFC8-AD4183ECE3D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5106945" y="3440563"/>
                  <a:ext cx="828000" cy="0"/>
                </a:xfrm>
                <a:prstGeom prst="line">
                  <a:avLst/>
                </a:prstGeom>
                <a:ln w="28575">
                  <a:solidFill>
                    <a:schemeClr val="dk1">
                      <a:alpha val="41000"/>
                    </a:schemeClr>
                  </a:solidFill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38" name="CaixaDeTexto 37">
                  <a:extLst>
                    <a:ext uri="{FF2B5EF4-FFF2-40B4-BE49-F238E27FC236}">
                      <a16:creationId xmlns:a16="http://schemas.microsoft.com/office/drawing/2014/main" id="{189924DE-57F5-D5C4-407D-F6D11529F33E}"/>
                    </a:ext>
                  </a:extLst>
                </p:cNvPr>
                <p:cNvSpPr txBox="1"/>
                <p:nvPr/>
              </p:nvSpPr>
              <p:spPr>
                <a:xfrm>
                  <a:off x="5313261" y="3871668"/>
                  <a:ext cx="6632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pt-BR" sz="1200"/>
                    <a:t>1987</a:t>
                  </a:r>
                </a:p>
              </p:txBody>
            </p:sp>
          </p:grpSp>
          <p:sp>
            <p:nvSpPr>
              <p:cNvPr id="77" name="Retângulo: Cantos Arredondados 76">
                <a:extLst>
                  <a:ext uri="{FF2B5EF4-FFF2-40B4-BE49-F238E27FC236}">
                    <a16:creationId xmlns:a16="http://schemas.microsoft.com/office/drawing/2014/main" id="{C0B6F129-47F2-F95B-6074-B89DEDAEEBAE}"/>
                  </a:ext>
                </a:extLst>
              </p:cNvPr>
              <p:cNvSpPr/>
              <p:nvPr/>
            </p:nvSpPr>
            <p:spPr>
              <a:xfrm>
                <a:off x="5634469" y="2817859"/>
                <a:ext cx="828203" cy="397169"/>
              </a:xfrm>
              <a:prstGeom prst="roundRect">
                <a:avLst/>
              </a:prstGeom>
              <a:solidFill>
                <a:schemeClr val="bg1"/>
              </a:solidFill>
              <a:ln w="22225">
                <a:solidFill>
                  <a:schemeClr val="tx1">
                    <a:alpha val="41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8" name="CaixaDeTexto 77">
                <a:extLst>
                  <a:ext uri="{FF2B5EF4-FFF2-40B4-BE49-F238E27FC236}">
                    <a16:creationId xmlns:a16="http://schemas.microsoft.com/office/drawing/2014/main" id="{560654C6-C6C5-30AB-2310-FA6C7067C50D}"/>
                  </a:ext>
                </a:extLst>
              </p:cNvPr>
              <p:cNvSpPr txBox="1"/>
              <p:nvPr/>
            </p:nvSpPr>
            <p:spPr>
              <a:xfrm>
                <a:off x="5614863" y="2894686"/>
                <a:ext cx="844576" cy="2539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050" err="1"/>
                  <a:t>Paternoster</a:t>
                </a:r>
                <a:endParaRPr lang="pt-BR" sz="1050"/>
              </a:p>
            </p:txBody>
          </p:sp>
        </p:grpSp>
        <p:grpSp>
          <p:nvGrpSpPr>
            <p:cNvPr id="104" name="Agrupar 103">
              <a:extLst>
                <a:ext uri="{FF2B5EF4-FFF2-40B4-BE49-F238E27FC236}">
                  <a16:creationId xmlns:a16="http://schemas.microsoft.com/office/drawing/2014/main" id="{E715EAEF-7652-0005-7D49-95032666941A}"/>
                </a:ext>
              </a:extLst>
            </p:cNvPr>
            <p:cNvGrpSpPr/>
            <p:nvPr/>
          </p:nvGrpSpPr>
          <p:grpSpPr>
            <a:xfrm>
              <a:off x="6374704" y="3615067"/>
              <a:ext cx="856147" cy="1436064"/>
              <a:chOff x="6610672" y="3615067"/>
              <a:chExt cx="856147" cy="1436064"/>
            </a:xfrm>
          </p:grpSpPr>
          <p:grpSp>
            <p:nvGrpSpPr>
              <p:cNvPr id="42" name="Agrupar 41">
                <a:extLst>
                  <a:ext uri="{FF2B5EF4-FFF2-40B4-BE49-F238E27FC236}">
                    <a16:creationId xmlns:a16="http://schemas.microsoft.com/office/drawing/2014/main" id="{71D60AB4-1454-FB5B-39A9-2EA4077CE32A}"/>
                  </a:ext>
                </a:extLst>
              </p:cNvPr>
              <p:cNvGrpSpPr/>
              <p:nvPr/>
            </p:nvGrpSpPr>
            <p:grpSpPr>
              <a:xfrm>
                <a:off x="6699632" y="3615067"/>
                <a:ext cx="663288" cy="1077040"/>
                <a:chOff x="5406689" y="3610147"/>
                <a:chExt cx="663288" cy="1077040"/>
              </a:xfrm>
            </p:grpSpPr>
            <p:cxnSp>
              <p:nvCxnSpPr>
                <p:cNvPr id="43" name="Conector reto 42">
                  <a:extLst>
                    <a:ext uri="{FF2B5EF4-FFF2-40B4-BE49-F238E27FC236}">
                      <a16:creationId xmlns:a16="http://schemas.microsoft.com/office/drawing/2014/main" id="{90111F45-70B1-4652-1565-96020280E49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5233669" y="4273187"/>
                  <a:ext cx="828000" cy="0"/>
                </a:xfrm>
                <a:prstGeom prst="line">
                  <a:avLst/>
                </a:prstGeom>
                <a:ln w="28575">
                  <a:solidFill>
                    <a:schemeClr val="dk1">
                      <a:alpha val="41000"/>
                    </a:schemeClr>
                  </a:solidFill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44" name="CaixaDeTexto 43">
                  <a:extLst>
                    <a:ext uri="{FF2B5EF4-FFF2-40B4-BE49-F238E27FC236}">
                      <a16:creationId xmlns:a16="http://schemas.microsoft.com/office/drawing/2014/main" id="{21C5EE7F-14AC-E421-F876-C98523A7213F}"/>
                    </a:ext>
                  </a:extLst>
                </p:cNvPr>
                <p:cNvSpPr txBox="1"/>
                <p:nvPr/>
              </p:nvSpPr>
              <p:spPr>
                <a:xfrm>
                  <a:off x="5406689" y="3610147"/>
                  <a:ext cx="6632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pt-BR" sz="1200"/>
                    <a:t>1990</a:t>
                  </a:r>
                </a:p>
              </p:txBody>
            </p:sp>
          </p:grpSp>
          <p:sp>
            <p:nvSpPr>
              <p:cNvPr id="81" name="Retângulo: Cantos Arredondados 80">
                <a:extLst>
                  <a:ext uri="{FF2B5EF4-FFF2-40B4-BE49-F238E27FC236}">
                    <a16:creationId xmlns:a16="http://schemas.microsoft.com/office/drawing/2014/main" id="{1AE2383B-3D20-7C3B-F5F6-F22335589BB5}"/>
                  </a:ext>
                </a:extLst>
              </p:cNvPr>
              <p:cNvSpPr/>
              <p:nvPr/>
            </p:nvSpPr>
            <p:spPr>
              <a:xfrm>
                <a:off x="6610672" y="4526801"/>
                <a:ext cx="828203" cy="524330"/>
              </a:xfrm>
              <a:prstGeom prst="roundRect">
                <a:avLst/>
              </a:prstGeom>
              <a:solidFill>
                <a:schemeClr val="bg1"/>
              </a:solidFill>
              <a:ln w="22225">
                <a:solidFill>
                  <a:schemeClr val="tx1">
                    <a:alpha val="41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82" name="CaixaDeTexto 81">
                <a:extLst>
                  <a:ext uri="{FF2B5EF4-FFF2-40B4-BE49-F238E27FC236}">
                    <a16:creationId xmlns:a16="http://schemas.microsoft.com/office/drawing/2014/main" id="{A79E7806-C418-3201-D6A2-A1C7E41977E3}"/>
                  </a:ext>
                </a:extLst>
              </p:cNvPr>
              <p:cNvSpPr txBox="1"/>
              <p:nvPr/>
            </p:nvSpPr>
            <p:spPr>
              <a:xfrm>
                <a:off x="6672360" y="4580573"/>
                <a:ext cx="794459" cy="4154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050"/>
                  <a:t>Schneider &amp; </a:t>
                </a:r>
                <a:r>
                  <a:rPr lang="pt-BR" sz="1050" err="1"/>
                  <a:t>Ervin</a:t>
                </a:r>
                <a:endParaRPr lang="pt-BR" sz="1050"/>
              </a:p>
            </p:txBody>
          </p:sp>
        </p:grpSp>
        <p:grpSp>
          <p:nvGrpSpPr>
            <p:cNvPr id="106" name="Agrupar 105">
              <a:extLst>
                <a:ext uri="{FF2B5EF4-FFF2-40B4-BE49-F238E27FC236}">
                  <a16:creationId xmlns:a16="http://schemas.microsoft.com/office/drawing/2014/main" id="{E071A9F8-F594-F83B-3E49-4D75B48D06B4}"/>
                </a:ext>
              </a:extLst>
            </p:cNvPr>
            <p:cNvGrpSpPr/>
            <p:nvPr/>
          </p:nvGrpSpPr>
          <p:grpSpPr>
            <a:xfrm>
              <a:off x="7476330" y="2817859"/>
              <a:ext cx="717406" cy="1324932"/>
              <a:chOff x="7731966" y="2817859"/>
              <a:chExt cx="717406" cy="1324932"/>
            </a:xfrm>
          </p:grpSpPr>
          <p:grpSp>
            <p:nvGrpSpPr>
              <p:cNvPr id="53" name="Agrupar 52">
                <a:extLst>
                  <a:ext uri="{FF2B5EF4-FFF2-40B4-BE49-F238E27FC236}">
                    <a16:creationId xmlns:a16="http://schemas.microsoft.com/office/drawing/2014/main" id="{4BCBFA7F-D8E0-722D-AFD6-924D0F82DCEE}"/>
                  </a:ext>
                </a:extLst>
              </p:cNvPr>
              <p:cNvGrpSpPr/>
              <p:nvPr/>
            </p:nvGrpSpPr>
            <p:grpSpPr>
              <a:xfrm>
                <a:off x="7786084" y="3033283"/>
                <a:ext cx="663288" cy="1109508"/>
                <a:chOff x="5809802" y="3023443"/>
                <a:chExt cx="663288" cy="1109508"/>
              </a:xfrm>
            </p:grpSpPr>
            <p:cxnSp>
              <p:nvCxnSpPr>
                <p:cNvPr id="54" name="Conector reto 53">
                  <a:extLst>
                    <a:ext uri="{FF2B5EF4-FFF2-40B4-BE49-F238E27FC236}">
                      <a16:creationId xmlns:a16="http://schemas.microsoft.com/office/drawing/2014/main" id="{85536EBF-515A-8163-5038-E761069498A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5646614" y="3437443"/>
                  <a:ext cx="828000" cy="0"/>
                </a:xfrm>
                <a:prstGeom prst="line">
                  <a:avLst/>
                </a:prstGeom>
                <a:ln w="28575">
                  <a:solidFill>
                    <a:schemeClr val="dk1">
                      <a:alpha val="41000"/>
                    </a:schemeClr>
                  </a:solidFill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55" name="CaixaDeTexto 54">
                  <a:extLst>
                    <a:ext uri="{FF2B5EF4-FFF2-40B4-BE49-F238E27FC236}">
                      <a16:creationId xmlns:a16="http://schemas.microsoft.com/office/drawing/2014/main" id="{F2E01E84-9710-0EBA-B46E-85148872B76E}"/>
                    </a:ext>
                  </a:extLst>
                </p:cNvPr>
                <p:cNvSpPr txBox="1"/>
                <p:nvPr/>
              </p:nvSpPr>
              <p:spPr>
                <a:xfrm>
                  <a:off x="5809802" y="3855952"/>
                  <a:ext cx="6632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pt-BR" sz="1200"/>
                    <a:t>2000</a:t>
                  </a:r>
                </a:p>
              </p:txBody>
            </p:sp>
          </p:grpSp>
          <p:sp>
            <p:nvSpPr>
              <p:cNvPr id="89" name="Retângulo: Cantos Arredondados 88">
                <a:extLst>
                  <a:ext uri="{FF2B5EF4-FFF2-40B4-BE49-F238E27FC236}">
                    <a16:creationId xmlns:a16="http://schemas.microsoft.com/office/drawing/2014/main" id="{81C4A8AE-514E-BB7C-5191-CF7B08AE3463}"/>
                  </a:ext>
                </a:extLst>
              </p:cNvPr>
              <p:cNvSpPr/>
              <p:nvPr/>
            </p:nvSpPr>
            <p:spPr>
              <a:xfrm>
                <a:off x="7731966" y="2817859"/>
                <a:ext cx="663288" cy="524330"/>
              </a:xfrm>
              <a:prstGeom prst="roundRect">
                <a:avLst/>
              </a:prstGeom>
              <a:solidFill>
                <a:schemeClr val="bg1"/>
              </a:solidFill>
              <a:ln w="22225">
                <a:solidFill>
                  <a:schemeClr val="tx1">
                    <a:alpha val="41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86" name="CaixaDeTexto 85">
                <a:extLst>
                  <a:ext uri="{FF2B5EF4-FFF2-40B4-BE49-F238E27FC236}">
                    <a16:creationId xmlns:a16="http://schemas.microsoft.com/office/drawing/2014/main" id="{6FC2580D-6299-7E38-8C5B-714504EC59DC}"/>
                  </a:ext>
                </a:extLst>
              </p:cNvPr>
              <p:cNvSpPr txBox="1"/>
              <p:nvPr/>
            </p:nvSpPr>
            <p:spPr>
              <a:xfrm>
                <a:off x="7752302" y="2876730"/>
                <a:ext cx="693550" cy="57708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050"/>
                  <a:t>Maxwell &amp; Gray</a:t>
                </a:r>
              </a:p>
              <a:p>
                <a:endParaRPr lang="pt-BR" sz="1050"/>
              </a:p>
            </p:txBody>
          </p:sp>
        </p:grpSp>
      </p:grpSp>
      <p:sp>
        <p:nvSpPr>
          <p:cNvPr id="4" name="Título 1">
            <a:extLst>
              <a:ext uri="{FF2B5EF4-FFF2-40B4-BE49-F238E27FC236}">
                <a16:creationId xmlns:a16="http://schemas.microsoft.com/office/drawing/2014/main" id="{1BB5DBBA-FD54-E66C-899B-ECB7A5A62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982" y="-6730"/>
            <a:ext cx="7036334" cy="696685"/>
          </a:xfrm>
        </p:spPr>
        <p:txBody>
          <a:bodyPr/>
          <a:lstStyle/>
          <a:p>
            <a:r>
              <a:rPr lang="pt-BR"/>
              <a:t>LITERATURA TEÓRICA</a:t>
            </a:r>
          </a:p>
        </p:txBody>
      </p:sp>
      <p:pic>
        <p:nvPicPr>
          <p:cNvPr id="2" name="Picture 86" descr="Shape&#10;&#10;Description automatically generated">
            <a:extLst>
              <a:ext uri="{FF2B5EF4-FFF2-40B4-BE49-F238E27FC236}">
                <a16:creationId xmlns:a16="http://schemas.microsoft.com/office/drawing/2014/main" id="{453D1791-5E25-9585-A1BE-048F2E48B4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616" y="1532911"/>
            <a:ext cx="7931546" cy="4542408"/>
          </a:xfrm>
          <a:prstGeom prst="rect">
            <a:avLst/>
          </a:prstGeom>
          <a:solidFill>
            <a:schemeClr val="bg1">
              <a:alpha val="75000"/>
            </a:schemeClr>
          </a:solidFill>
        </p:spPr>
      </p:pic>
      <p:grpSp>
        <p:nvGrpSpPr>
          <p:cNvPr id="18" name="Agrupar 17">
            <a:extLst>
              <a:ext uri="{FF2B5EF4-FFF2-40B4-BE49-F238E27FC236}">
                <a16:creationId xmlns:a16="http://schemas.microsoft.com/office/drawing/2014/main" id="{3AFAB54F-DD78-C33C-15A2-245131793EBE}"/>
              </a:ext>
            </a:extLst>
          </p:cNvPr>
          <p:cNvGrpSpPr/>
          <p:nvPr/>
        </p:nvGrpSpPr>
        <p:grpSpPr>
          <a:xfrm>
            <a:off x="2139243" y="2497785"/>
            <a:ext cx="6136005" cy="896152"/>
            <a:chOff x="2127828" y="3083994"/>
            <a:chExt cx="6136005" cy="896152"/>
          </a:xfrm>
        </p:grpSpPr>
        <p:sp>
          <p:nvSpPr>
            <p:cNvPr id="26" name="Retângulo 3">
              <a:extLst>
                <a:ext uri="{FF2B5EF4-FFF2-40B4-BE49-F238E27FC236}">
                  <a16:creationId xmlns:a16="http://schemas.microsoft.com/office/drawing/2014/main" id="{C8AE6FD4-0321-3242-FC9E-478D780988BE}"/>
                </a:ext>
              </a:extLst>
            </p:cNvPr>
            <p:cNvSpPr/>
            <p:nvPr/>
          </p:nvSpPr>
          <p:spPr>
            <a:xfrm>
              <a:off x="2127828" y="3083994"/>
              <a:ext cx="6136005" cy="8961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62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0" name="CaixaDeTexto 10">
                  <a:extLst>
                    <a:ext uri="{FF2B5EF4-FFF2-40B4-BE49-F238E27FC236}">
                      <a16:creationId xmlns:a16="http://schemas.microsoft.com/office/drawing/2014/main" id="{0514D376-1CEC-C1C5-75B8-55B01780D2B7}"/>
                    </a:ext>
                  </a:extLst>
                </p:cNvPr>
                <p:cNvSpPr txBox="1"/>
                <p:nvPr/>
              </p:nvSpPr>
              <p:spPr>
                <a:xfrm>
                  <a:off x="2775292" y="3328042"/>
                  <a:ext cx="4840647" cy="3077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sz="2000" b="1" i="1" smtClean="0">
                            <a:latin typeface="Cambria Math" panose="02040503050406030204" pitchFamily="18" charset="0"/>
                          </a:rPr>
                          <m:t>𝑬</m:t>
                        </m:r>
                        <m:sSub>
                          <m:sSubPr>
                            <m:ctrlPr>
                              <a:rPr lang="pt-BR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000" b="1" i="1" smtClean="0">
                                <a:latin typeface="Cambria Math" panose="02040503050406030204" pitchFamily="18" charset="0"/>
                              </a:rPr>
                              <m:t>𝑼</m:t>
                            </m:r>
                          </m:e>
                          <m:sub>
                            <m:r>
                              <a:rPr lang="pt-BR" sz="2000" b="1" i="1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  <m:r>
                          <a:rPr lang="pt-BR" sz="2000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lang="pt-BR" sz="20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sz="20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pt-BR" sz="2000" b="1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pt-BR" sz="2000" b="1" i="1" smtClean="0">
                                <a:latin typeface="Cambria Math" panose="02040503050406030204" pitchFamily="18" charset="0"/>
                              </a:rPr>
                              <m:t>𝒑</m:t>
                            </m:r>
                          </m:e>
                        </m:d>
                        <m:r>
                          <a:rPr lang="pt-BR" sz="2000" b="1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pt-BR" sz="2000" b="1" i="1" smtClean="0">
                            <a:latin typeface="Cambria Math" panose="02040503050406030204" pitchFamily="18" charset="0"/>
                          </a:rPr>
                          <m:t>𝑬𝑼</m:t>
                        </m:r>
                        <m:d>
                          <m:dPr>
                            <m:ctrlPr>
                              <a:rPr lang="pt-BR" sz="20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sz="2000" b="1" i="1" smtClean="0">
                                <a:latin typeface="Cambria Math" panose="02040503050406030204" pitchFamily="18" charset="0"/>
                              </a:rPr>
                              <m:t>𝑪𝒓𝒊𝒎𝒆</m:t>
                            </m:r>
                          </m:e>
                        </m:d>
                        <m:r>
                          <a:rPr lang="pt-BR" sz="2000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pt-BR" sz="2000" b="1" i="1" smtClean="0">
                            <a:latin typeface="Cambria Math" panose="02040503050406030204" pitchFamily="18" charset="0"/>
                          </a:rPr>
                          <m:t>𝒑</m:t>
                        </m:r>
                        <m:r>
                          <a:rPr lang="pt-BR" sz="2000" b="1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pt-BR" sz="2000" b="1" i="1" smtClean="0">
                            <a:latin typeface="Cambria Math" panose="02040503050406030204" pitchFamily="18" charset="0"/>
                          </a:rPr>
                          <m:t>𝑬𝑼</m:t>
                        </m:r>
                        <m:d>
                          <m:dPr>
                            <m:ctrlPr>
                              <a:rPr lang="pt-BR" sz="20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sz="2000" b="1" i="1" smtClean="0">
                                <a:latin typeface="Cambria Math" panose="02040503050406030204" pitchFamily="18" charset="0"/>
                              </a:rPr>
                              <m:t>𝑺</m:t>
                            </m:r>
                          </m:e>
                        </m:d>
                      </m:oMath>
                    </m:oMathPara>
                  </a14:m>
                  <a:endParaRPr lang="pt-BR" sz="2000" b="1"/>
                </a:p>
              </p:txBody>
            </p:sp>
          </mc:Choice>
          <mc:Fallback>
            <p:sp>
              <p:nvSpPr>
                <p:cNvPr id="30" name="CaixaDeTexto 10">
                  <a:extLst>
                    <a:ext uri="{FF2B5EF4-FFF2-40B4-BE49-F238E27FC236}">
                      <a16:creationId xmlns:a16="http://schemas.microsoft.com/office/drawing/2014/main" id="{0514D376-1CEC-C1C5-75B8-55B01780D2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75292" y="3328042"/>
                  <a:ext cx="4840647" cy="307777"/>
                </a:xfrm>
                <a:prstGeom prst="rect">
                  <a:avLst/>
                </a:prstGeom>
                <a:blipFill>
                  <a:blip r:embed="rId4"/>
                  <a:stretch>
                    <a:fillRect b="-26000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33" name="Picture 79" descr="Shape&#10;&#10;Description automatically generated">
            <a:extLst>
              <a:ext uri="{FF2B5EF4-FFF2-40B4-BE49-F238E27FC236}">
                <a16:creationId xmlns:a16="http://schemas.microsoft.com/office/drawing/2014/main" id="{403C4984-5EE6-9F78-E026-3FB7E4A7DF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79077" y="3547230"/>
            <a:ext cx="1615864" cy="1102628"/>
          </a:xfrm>
          <a:prstGeom prst="rect">
            <a:avLst/>
          </a:prstGeom>
          <a:ln>
            <a:noFill/>
          </a:ln>
        </p:spPr>
      </p:pic>
      <p:sp>
        <p:nvSpPr>
          <p:cNvPr id="56" name="Retângulo: Cantos Arredondados 55">
            <a:extLst>
              <a:ext uri="{FF2B5EF4-FFF2-40B4-BE49-F238E27FC236}">
                <a16:creationId xmlns:a16="http://schemas.microsoft.com/office/drawing/2014/main" id="{01D4CE6B-2538-1C16-A36F-462706DA9E99}"/>
              </a:ext>
            </a:extLst>
          </p:cNvPr>
          <p:cNvSpPr/>
          <p:nvPr/>
        </p:nvSpPr>
        <p:spPr>
          <a:xfrm>
            <a:off x="2407777" y="4017919"/>
            <a:ext cx="1456511" cy="949130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0427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7" name="CaixaDeTexto 56">
            <a:extLst>
              <a:ext uri="{FF2B5EF4-FFF2-40B4-BE49-F238E27FC236}">
                <a16:creationId xmlns:a16="http://schemas.microsoft.com/office/drawing/2014/main" id="{019A879E-6833-2504-A862-99075A13F78D}"/>
              </a:ext>
            </a:extLst>
          </p:cNvPr>
          <p:cNvSpPr txBox="1"/>
          <p:nvPr/>
        </p:nvSpPr>
        <p:spPr>
          <a:xfrm>
            <a:off x="2495711" y="4066803"/>
            <a:ext cx="1485306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/>
              <a:t>Becker G (1968) Crime and punishment: An economic approach. Journal of Political Economy</a:t>
            </a:r>
            <a:endParaRPr lang="pt-BR" sz="1050"/>
          </a:p>
        </p:txBody>
      </p:sp>
    </p:spTree>
    <p:extLst>
      <p:ext uri="{BB962C8B-B14F-4D97-AF65-F5344CB8AC3E}">
        <p14:creationId xmlns:p14="http://schemas.microsoft.com/office/powerpoint/2010/main" val="4232851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8929"/>
    </mc:Choice>
    <mc:Fallback>
      <p:transition spd="slow" advTm="58929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86" descr="Shape&#10;&#10;Description automatically generated">
            <a:extLst>
              <a:ext uri="{FF2B5EF4-FFF2-40B4-BE49-F238E27FC236}">
                <a16:creationId xmlns:a16="http://schemas.microsoft.com/office/drawing/2014/main" id="{717D95B3-F228-1B4C-A454-6E86BAF198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684" y="1162666"/>
            <a:ext cx="8453417" cy="5202203"/>
          </a:xfrm>
          <a:prstGeom prst="rect">
            <a:avLst/>
          </a:prstGeo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10319CC2-37C7-438E-A874-5497D2E857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F01539-AC96-4A5E-AF48-5B963BEB75E2}" type="slidenum">
              <a:rPr lang="pt-BR" smtClean="0"/>
              <a:pPr/>
              <a:t>6</a:t>
            </a:fld>
            <a:endParaRPr lang="pt-BR"/>
          </a:p>
        </p:txBody>
      </p:sp>
      <p:grpSp>
        <p:nvGrpSpPr>
          <p:cNvPr id="40" name="Agrupar 39">
            <a:extLst>
              <a:ext uri="{FF2B5EF4-FFF2-40B4-BE49-F238E27FC236}">
                <a16:creationId xmlns:a16="http://schemas.microsoft.com/office/drawing/2014/main" id="{9C7E3419-2041-4D27-8AE2-D062B6A43F3B}"/>
              </a:ext>
            </a:extLst>
          </p:cNvPr>
          <p:cNvGrpSpPr/>
          <p:nvPr/>
        </p:nvGrpSpPr>
        <p:grpSpPr>
          <a:xfrm>
            <a:off x="388947" y="689959"/>
            <a:ext cx="8354447" cy="333319"/>
            <a:chOff x="983573" y="658595"/>
            <a:chExt cx="7889391" cy="335036"/>
          </a:xfrm>
        </p:grpSpPr>
        <p:sp>
          <p:nvSpPr>
            <p:cNvPr id="46" name="Retângulo: Cantos Arredondados 45">
              <a:extLst>
                <a:ext uri="{FF2B5EF4-FFF2-40B4-BE49-F238E27FC236}">
                  <a16:creationId xmlns:a16="http://schemas.microsoft.com/office/drawing/2014/main" id="{35D8C617-32CC-418B-A55F-00215900DB89}"/>
                </a:ext>
              </a:extLst>
            </p:cNvPr>
            <p:cNvSpPr/>
            <p:nvPr/>
          </p:nvSpPr>
          <p:spPr>
            <a:xfrm>
              <a:off x="983573" y="658595"/>
              <a:ext cx="1470946" cy="335035"/>
            </a:xfrm>
            <a:prstGeom prst="round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sz="1100">
                  <a:solidFill>
                    <a:schemeClr val="tx1"/>
                  </a:solidFill>
                  <a:cs typeface="Calibri"/>
                </a:rPr>
                <a:t>Pergunta</a:t>
              </a:r>
            </a:p>
          </p:txBody>
        </p:sp>
        <p:sp>
          <p:nvSpPr>
            <p:cNvPr id="47" name="Retângulo: Cantos Arredondados 46">
              <a:extLst>
                <a:ext uri="{FF2B5EF4-FFF2-40B4-BE49-F238E27FC236}">
                  <a16:creationId xmlns:a16="http://schemas.microsoft.com/office/drawing/2014/main" id="{06DC4238-F215-4D1A-A63D-54EF97A4ABCA}"/>
                </a:ext>
              </a:extLst>
            </p:cNvPr>
            <p:cNvSpPr/>
            <p:nvPr/>
          </p:nvSpPr>
          <p:spPr>
            <a:xfrm>
              <a:off x="2588184" y="658595"/>
              <a:ext cx="1470946" cy="335035"/>
            </a:xfrm>
            <a:prstGeom prst="roundRect">
              <a:avLst/>
            </a:prstGeom>
            <a:solidFill>
              <a:srgbClr val="0427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sz="1100">
                  <a:solidFill>
                    <a:schemeClr val="bg1"/>
                  </a:solidFill>
                </a:rPr>
                <a:t>Modelo Teórico</a:t>
              </a:r>
              <a:endParaRPr lang="pt-BR" sz="1100" err="1">
                <a:solidFill>
                  <a:schemeClr val="bg1"/>
                </a:solidFill>
              </a:endParaRPr>
            </a:p>
          </p:txBody>
        </p:sp>
        <p:sp>
          <p:nvSpPr>
            <p:cNvPr id="49" name="Retângulo: Cantos Arredondados 48">
              <a:extLst>
                <a:ext uri="{FF2B5EF4-FFF2-40B4-BE49-F238E27FC236}">
                  <a16:creationId xmlns:a16="http://schemas.microsoft.com/office/drawing/2014/main" id="{74EC9ECF-C7A6-4CD9-8791-A11804B781C1}"/>
                </a:ext>
              </a:extLst>
            </p:cNvPr>
            <p:cNvSpPr/>
            <p:nvPr/>
          </p:nvSpPr>
          <p:spPr>
            <a:xfrm>
              <a:off x="4192796" y="658596"/>
              <a:ext cx="1470946" cy="335035"/>
            </a:xfrm>
            <a:prstGeom prst="round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sz="1100">
                  <a:solidFill>
                    <a:schemeClr val="tx1"/>
                  </a:solidFill>
                  <a:cs typeface="Calibri"/>
                </a:rPr>
                <a:t>Análise Empírica</a:t>
              </a:r>
            </a:p>
          </p:txBody>
        </p:sp>
        <p:sp>
          <p:nvSpPr>
            <p:cNvPr id="50" name="Retângulo: Cantos Arredondados 49">
              <a:extLst>
                <a:ext uri="{FF2B5EF4-FFF2-40B4-BE49-F238E27FC236}">
                  <a16:creationId xmlns:a16="http://schemas.microsoft.com/office/drawing/2014/main" id="{40F71385-650E-4C7C-96AB-6256F85E6718}"/>
                </a:ext>
              </a:extLst>
            </p:cNvPr>
            <p:cNvSpPr/>
            <p:nvPr/>
          </p:nvSpPr>
          <p:spPr>
            <a:xfrm>
              <a:off x="5797406" y="658595"/>
              <a:ext cx="1470946" cy="335035"/>
            </a:xfrm>
            <a:prstGeom prst="round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sz="1100">
                  <a:solidFill>
                    <a:schemeClr val="tx1"/>
                  </a:solidFill>
                  <a:cs typeface="Calibri"/>
                </a:rPr>
                <a:t>Discussão</a:t>
              </a:r>
            </a:p>
          </p:txBody>
        </p:sp>
        <p:sp>
          <p:nvSpPr>
            <p:cNvPr id="51" name="Retângulo: Cantos Arredondados 50">
              <a:extLst>
                <a:ext uri="{FF2B5EF4-FFF2-40B4-BE49-F238E27FC236}">
                  <a16:creationId xmlns:a16="http://schemas.microsoft.com/office/drawing/2014/main" id="{7389DC17-9C39-4005-B254-E2A34B0BA992}"/>
                </a:ext>
              </a:extLst>
            </p:cNvPr>
            <p:cNvSpPr/>
            <p:nvPr/>
          </p:nvSpPr>
          <p:spPr>
            <a:xfrm>
              <a:off x="7402018" y="658595"/>
              <a:ext cx="1470946" cy="335035"/>
            </a:xfrm>
            <a:prstGeom prst="round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sz="1100">
                  <a:solidFill>
                    <a:schemeClr val="tx1"/>
                  </a:solidFill>
                  <a:cs typeface="Calibri"/>
                </a:rPr>
                <a:t>Recomendações</a:t>
              </a:r>
            </a:p>
          </p:txBody>
        </p:sp>
      </p:grpSp>
      <p:sp>
        <p:nvSpPr>
          <p:cNvPr id="71" name="Retângulo 70">
            <a:extLst>
              <a:ext uri="{FF2B5EF4-FFF2-40B4-BE49-F238E27FC236}">
                <a16:creationId xmlns:a16="http://schemas.microsoft.com/office/drawing/2014/main" id="{5F727189-A6DC-4F44-9296-BD7048328B47}"/>
              </a:ext>
            </a:extLst>
          </p:cNvPr>
          <p:cNvSpPr/>
          <p:nvPr/>
        </p:nvSpPr>
        <p:spPr>
          <a:xfrm>
            <a:off x="7281715" y="11824"/>
            <a:ext cx="1557654" cy="5781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61BA42AD-B96A-E43E-CA18-C1A23555941E}"/>
              </a:ext>
            </a:extLst>
          </p:cNvPr>
          <p:cNvSpPr txBox="1"/>
          <p:nvPr/>
        </p:nvSpPr>
        <p:spPr>
          <a:xfrm>
            <a:off x="1575227" y="1447959"/>
            <a:ext cx="180974" cy="36194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pt-BR"/>
          </a:p>
        </p:txBody>
      </p:sp>
      <p:cxnSp>
        <p:nvCxnSpPr>
          <p:cNvPr id="37" name="Conector reto 36">
            <a:extLst>
              <a:ext uri="{FF2B5EF4-FFF2-40B4-BE49-F238E27FC236}">
                <a16:creationId xmlns:a16="http://schemas.microsoft.com/office/drawing/2014/main" id="{12E44CBC-D87F-82DC-FBEA-C513A5665C69}"/>
              </a:ext>
            </a:extLst>
          </p:cNvPr>
          <p:cNvCxnSpPr>
            <a:cxnSpLocks/>
          </p:cNvCxnSpPr>
          <p:nvPr/>
        </p:nvCxnSpPr>
        <p:spPr>
          <a:xfrm>
            <a:off x="388947" y="2168430"/>
            <a:ext cx="8354447" cy="0"/>
          </a:xfrm>
          <a:prstGeom prst="line">
            <a:avLst/>
          </a:prstGeom>
          <a:ln>
            <a:solidFill>
              <a:srgbClr val="0427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ixaDeTexto 3">
                <a:extLst>
                  <a:ext uri="{FF2B5EF4-FFF2-40B4-BE49-F238E27FC236}">
                    <a16:creationId xmlns:a16="http://schemas.microsoft.com/office/drawing/2014/main" id="{05B6D5B4-AFD1-25D8-F292-1CAF82B78467}"/>
                  </a:ext>
                </a:extLst>
              </p:cNvPr>
              <p:cNvSpPr txBox="1"/>
              <p:nvPr/>
            </p:nvSpPr>
            <p:spPr>
              <a:xfrm>
                <a:off x="2007729" y="2677334"/>
                <a:ext cx="5116882" cy="329481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𝐸</m:t>
                      </m:r>
                      <m:sSub>
                        <m:sSubPr>
                          <m:ctrlPr>
                            <a:rPr lang="pt-B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pt-BR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p>
                            <m:sSupPr>
                              <m:ctrlPr>
                                <a:rPr lang="pt-BR" sz="20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𝐸𝑈</m:t>
                      </m:r>
                      <m:d>
                        <m:dPr>
                          <m:ctrlPr>
                            <a:rPr lang="pt-BR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𝐶𝑟𝑖𝑚𝑒</m:t>
                          </m:r>
                        </m:e>
                      </m:d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pt-BR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pt-BR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pt-B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m:rPr>
                          <m:sty m:val="p"/>
                        </m:rPr>
                        <a:rPr lang="pt-B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EU</m:t>
                      </m:r>
                      <m:d>
                        <m:dPr>
                          <m:ctrlPr>
                            <a:rPr lang="pt-B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pt-BR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</m:t>
                          </m:r>
                        </m:e>
                      </m:d>
                    </m:oMath>
                  </m:oMathPara>
                </a14:m>
                <a:endParaRPr lang="pt-BR" sz="200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endParaRPr lang="pt-BR" sz="2000" i="1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sSub>
                            <m:sSubPr>
                              <m:ctrlPr>
                                <a:rPr lang="pt-BR" sz="2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𝐸𝑈</m:t>
                      </m:r>
                      <m:d>
                        <m:dPr>
                          <m:ctrlPr>
                            <a:rPr lang="pt-BR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𝑐𝑟𝑖𝑚𝑒</m:t>
                          </m:r>
                        </m:e>
                      </m:d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𝐸𝑈</m:t>
                      </m:r>
                      <m:d>
                        <m:dPr>
                          <m:ctrlPr>
                            <a:rPr lang="pt-BR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d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&lt;0</m:t>
                      </m:r>
                    </m:oMath>
                  </m:oMathPara>
                </a14:m>
                <a:endParaRPr lang="pt-BR" sz="2000"/>
              </a:p>
              <a:p>
                <a:endParaRPr lang="pt-BR" sz="2000" i="1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sSub>
                            <m:sSubPr>
                              <m:ctrlPr>
                                <a:rPr lang="pt-BR" sz="2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pt-BR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𝐸</m:t>
                      </m:r>
                      <m:sSup>
                        <m:sSupPr>
                          <m:ctrlPr>
                            <a:rPr lang="pt-BR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pt-BR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d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&lt;0</m:t>
                      </m:r>
                    </m:oMath>
                  </m:oMathPara>
                </a14:m>
                <a:endParaRPr lang="pt-BR" sz="2000"/>
              </a:p>
              <a:p>
                <a:endParaRPr lang="pt-BR" sz="2000" i="1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sSub>
                            <m:sSubPr>
                              <m:ctrlPr>
                                <a:rPr lang="pt-BR" sz="2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den>
                      </m:f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pt-BR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𝐸</m:t>
                      </m:r>
                      <m:sSup>
                        <m:sSupPr>
                          <m:ctrlPr>
                            <a:rPr lang="pt-BR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pt-BR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d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&lt;0</m:t>
                      </m:r>
                    </m:oMath>
                  </m:oMathPara>
                </a14:m>
                <a:endParaRPr lang="pt-BR" sz="2000"/>
              </a:p>
              <a:p>
                <a:endParaRPr lang="pt-BR" sz="2000"/>
              </a:p>
            </p:txBody>
          </p:sp>
        </mc:Choice>
        <mc:Fallback xmlns="">
          <p:sp>
            <p:nvSpPr>
              <p:cNvPr id="4" name="CaixaDeTexto 3">
                <a:extLst>
                  <a:ext uri="{FF2B5EF4-FFF2-40B4-BE49-F238E27FC236}">
                    <a16:creationId xmlns:a16="http://schemas.microsoft.com/office/drawing/2014/main" id="{05B6D5B4-AFD1-25D8-F292-1CAF82B784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7729" y="2677334"/>
                <a:ext cx="5116882" cy="329481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ítulo 1">
            <a:extLst>
              <a:ext uri="{FF2B5EF4-FFF2-40B4-BE49-F238E27FC236}">
                <a16:creationId xmlns:a16="http://schemas.microsoft.com/office/drawing/2014/main" id="{90C5D32D-9746-ED01-3247-D3BEBE750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982" y="-6730"/>
            <a:ext cx="7036334" cy="696685"/>
          </a:xfrm>
        </p:spPr>
        <p:txBody>
          <a:bodyPr/>
          <a:lstStyle/>
          <a:p>
            <a:r>
              <a:rPr lang="pt-BR"/>
              <a:t>TEORIA MICROECONÔMICA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0871F73B-0EA6-8315-A416-0D60F70F5DDC}"/>
              </a:ext>
            </a:extLst>
          </p:cNvPr>
          <p:cNvSpPr txBox="1"/>
          <p:nvPr/>
        </p:nvSpPr>
        <p:spPr>
          <a:xfrm>
            <a:off x="663280" y="1305767"/>
            <a:ext cx="78057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>
                <a:solidFill>
                  <a:schemeClr val="accent1"/>
                </a:solidFill>
              </a:rPr>
              <a:t>O acrescento da CELERIDADE no modelo</a:t>
            </a:r>
          </a:p>
        </p:txBody>
      </p:sp>
    </p:spTree>
    <p:extLst>
      <p:ext uri="{BB962C8B-B14F-4D97-AF65-F5344CB8AC3E}">
        <p14:creationId xmlns:p14="http://schemas.microsoft.com/office/powerpoint/2010/main" val="1397940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8929"/>
    </mc:Choice>
    <mc:Fallback xmlns="">
      <p:transition spd="slow" advTm="58929"/>
    </mc:Fallback>
  </mc:AlternateContent>
  <p:extLst>
    <p:ext uri="{6950BFC3-D8DA-4A85-94F7-54DA5524770B}">
      <p188:commentRel xmlns:p188="http://schemas.microsoft.com/office/powerpoint/2018/8/main" r:id="rId3"/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068DE26A-8598-5F0A-8FEE-5169F3C154BD}"/>
              </a:ext>
            </a:extLst>
          </p:cNvPr>
          <p:cNvSpPr/>
          <p:nvPr/>
        </p:nvSpPr>
        <p:spPr>
          <a:xfrm>
            <a:off x="291410" y="1161669"/>
            <a:ext cx="8451984" cy="518600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62"/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E57B4D9F-94D5-454C-8091-AB2768D9FEDA}"/>
              </a:ext>
            </a:extLst>
          </p:cNvPr>
          <p:cNvSpPr/>
          <p:nvPr/>
        </p:nvSpPr>
        <p:spPr>
          <a:xfrm>
            <a:off x="6292084" y="1570338"/>
            <a:ext cx="989631" cy="381718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10319CC2-37C7-438E-A874-5497D2E857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F01539-AC96-4A5E-AF48-5B963BEB75E2}" type="slidenum">
              <a:rPr lang="pt-BR" smtClean="0"/>
              <a:pPr/>
              <a:t>7</a:t>
            </a:fld>
            <a:endParaRPr lang="pt-BR"/>
          </a:p>
        </p:txBody>
      </p:sp>
      <p:grpSp>
        <p:nvGrpSpPr>
          <p:cNvPr id="40" name="Agrupar 39">
            <a:extLst>
              <a:ext uri="{FF2B5EF4-FFF2-40B4-BE49-F238E27FC236}">
                <a16:creationId xmlns:a16="http://schemas.microsoft.com/office/drawing/2014/main" id="{9C7E3419-2041-4D27-8AE2-D062B6A43F3B}"/>
              </a:ext>
            </a:extLst>
          </p:cNvPr>
          <p:cNvGrpSpPr/>
          <p:nvPr/>
        </p:nvGrpSpPr>
        <p:grpSpPr>
          <a:xfrm>
            <a:off x="388947" y="689959"/>
            <a:ext cx="8354447" cy="333319"/>
            <a:chOff x="983573" y="658595"/>
            <a:chExt cx="7889391" cy="335036"/>
          </a:xfrm>
        </p:grpSpPr>
        <p:sp>
          <p:nvSpPr>
            <p:cNvPr id="46" name="Retângulo: Cantos Arredondados 45">
              <a:extLst>
                <a:ext uri="{FF2B5EF4-FFF2-40B4-BE49-F238E27FC236}">
                  <a16:creationId xmlns:a16="http://schemas.microsoft.com/office/drawing/2014/main" id="{35D8C617-32CC-418B-A55F-00215900DB89}"/>
                </a:ext>
              </a:extLst>
            </p:cNvPr>
            <p:cNvSpPr/>
            <p:nvPr/>
          </p:nvSpPr>
          <p:spPr>
            <a:xfrm>
              <a:off x="983573" y="658595"/>
              <a:ext cx="1470946" cy="335035"/>
            </a:xfrm>
            <a:prstGeom prst="round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sz="1100">
                  <a:solidFill>
                    <a:schemeClr val="tx1"/>
                  </a:solidFill>
                  <a:cs typeface="Calibri"/>
                </a:rPr>
                <a:t>Pergunta</a:t>
              </a:r>
            </a:p>
          </p:txBody>
        </p:sp>
        <p:sp>
          <p:nvSpPr>
            <p:cNvPr id="47" name="Retângulo: Cantos Arredondados 46">
              <a:extLst>
                <a:ext uri="{FF2B5EF4-FFF2-40B4-BE49-F238E27FC236}">
                  <a16:creationId xmlns:a16="http://schemas.microsoft.com/office/drawing/2014/main" id="{06DC4238-F215-4D1A-A63D-54EF97A4ABCA}"/>
                </a:ext>
              </a:extLst>
            </p:cNvPr>
            <p:cNvSpPr/>
            <p:nvPr/>
          </p:nvSpPr>
          <p:spPr>
            <a:xfrm>
              <a:off x="2588184" y="658595"/>
              <a:ext cx="1470946" cy="335035"/>
            </a:xfrm>
            <a:prstGeom prst="roundRect">
              <a:avLst/>
            </a:prstGeom>
            <a:solidFill>
              <a:srgbClr val="0427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sz="1100">
                  <a:solidFill>
                    <a:schemeClr val="bg1"/>
                  </a:solidFill>
                </a:rPr>
                <a:t>Modelo Teórico</a:t>
              </a:r>
              <a:endParaRPr lang="pt-BR" sz="1100" err="1">
                <a:solidFill>
                  <a:schemeClr val="bg1"/>
                </a:solidFill>
              </a:endParaRPr>
            </a:p>
          </p:txBody>
        </p:sp>
        <p:sp>
          <p:nvSpPr>
            <p:cNvPr id="49" name="Retângulo: Cantos Arredondados 48">
              <a:extLst>
                <a:ext uri="{FF2B5EF4-FFF2-40B4-BE49-F238E27FC236}">
                  <a16:creationId xmlns:a16="http://schemas.microsoft.com/office/drawing/2014/main" id="{74EC9ECF-C7A6-4CD9-8791-A11804B781C1}"/>
                </a:ext>
              </a:extLst>
            </p:cNvPr>
            <p:cNvSpPr/>
            <p:nvPr/>
          </p:nvSpPr>
          <p:spPr>
            <a:xfrm>
              <a:off x="4192796" y="658596"/>
              <a:ext cx="1470946" cy="335035"/>
            </a:xfrm>
            <a:prstGeom prst="round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sz="1100">
                  <a:solidFill>
                    <a:schemeClr val="tx1"/>
                  </a:solidFill>
                  <a:cs typeface="Calibri"/>
                </a:rPr>
                <a:t>Análise Empírica</a:t>
              </a:r>
            </a:p>
          </p:txBody>
        </p:sp>
        <p:sp>
          <p:nvSpPr>
            <p:cNvPr id="50" name="Retângulo: Cantos Arredondados 49">
              <a:extLst>
                <a:ext uri="{FF2B5EF4-FFF2-40B4-BE49-F238E27FC236}">
                  <a16:creationId xmlns:a16="http://schemas.microsoft.com/office/drawing/2014/main" id="{40F71385-650E-4C7C-96AB-6256F85E6718}"/>
                </a:ext>
              </a:extLst>
            </p:cNvPr>
            <p:cNvSpPr/>
            <p:nvPr/>
          </p:nvSpPr>
          <p:spPr>
            <a:xfrm>
              <a:off x="5797406" y="658595"/>
              <a:ext cx="1470946" cy="335035"/>
            </a:xfrm>
            <a:prstGeom prst="round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sz="1100">
                  <a:solidFill>
                    <a:schemeClr val="tx1"/>
                  </a:solidFill>
                  <a:cs typeface="Calibri"/>
                </a:rPr>
                <a:t>Discussão</a:t>
              </a:r>
            </a:p>
          </p:txBody>
        </p:sp>
        <p:sp>
          <p:nvSpPr>
            <p:cNvPr id="51" name="Retângulo: Cantos Arredondados 50">
              <a:extLst>
                <a:ext uri="{FF2B5EF4-FFF2-40B4-BE49-F238E27FC236}">
                  <a16:creationId xmlns:a16="http://schemas.microsoft.com/office/drawing/2014/main" id="{7389DC17-9C39-4005-B254-E2A34B0BA992}"/>
                </a:ext>
              </a:extLst>
            </p:cNvPr>
            <p:cNvSpPr/>
            <p:nvPr/>
          </p:nvSpPr>
          <p:spPr>
            <a:xfrm>
              <a:off x="7402018" y="658595"/>
              <a:ext cx="1470946" cy="335035"/>
            </a:xfrm>
            <a:prstGeom prst="round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sz="1100">
                  <a:solidFill>
                    <a:schemeClr val="tx1"/>
                  </a:solidFill>
                  <a:cs typeface="Calibri"/>
                </a:rPr>
                <a:t>Recomendações</a:t>
              </a:r>
            </a:p>
          </p:txBody>
        </p:sp>
      </p:grpSp>
      <p:sp>
        <p:nvSpPr>
          <p:cNvPr id="71" name="Retângulo 70">
            <a:extLst>
              <a:ext uri="{FF2B5EF4-FFF2-40B4-BE49-F238E27FC236}">
                <a16:creationId xmlns:a16="http://schemas.microsoft.com/office/drawing/2014/main" id="{5F727189-A6DC-4F44-9296-BD7048328B47}"/>
              </a:ext>
            </a:extLst>
          </p:cNvPr>
          <p:cNvSpPr/>
          <p:nvPr/>
        </p:nvSpPr>
        <p:spPr>
          <a:xfrm>
            <a:off x="7281715" y="11824"/>
            <a:ext cx="1557654" cy="5781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61BA42AD-B96A-E43E-CA18-C1A23555941E}"/>
              </a:ext>
            </a:extLst>
          </p:cNvPr>
          <p:cNvSpPr txBox="1"/>
          <p:nvPr/>
        </p:nvSpPr>
        <p:spPr>
          <a:xfrm>
            <a:off x="1575227" y="1447959"/>
            <a:ext cx="180974" cy="36194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CaixaDeTexto 34">
                <a:extLst>
                  <a:ext uri="{FF2B5EF4-FFF2-40B4-BE49-F238E27FC236}">
                    <a16:creationId xmlns:a16="http://schemas.microsoft.com/office/drawing/2014/main" id="{297BDACE-52BB-B130-17A8-EF15B47F5382}"/>
                  </a:ext>
                </a:extLst>
              </p:cNvPr>
              <p:cNvSpPr txBox="1"/>
              <p:nvPr/>
            </p:nvSpPr>
            <p:spPr>
              <a:xfrm>
                <a:off x="435016" y="5972118"/>
                <a:ext cx="6609179" cy="338554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1600">
                    <a:cs typeface="Calibri"/>
                  </a:rPr>
                  <a:t>*</a:t>
                </a:r>
                <a:r>
                  <a:rPr lang="en-US" sz="1600" err="1">
                    <a:cs typeface="Calibri"/>
                  </a:rPr>
                  <a:t>Celeridade</a:t>
                </a:r>
                <a:r>
                  <a:rPr lang="en-US" sz="1600">
                    <a:cs typeface="Calibri"/>
                  </a:rPr>
                  <a:t> (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sz="1600" smtClean="0"/>
                      <m:t>δ</m:t>
                    </m:r>
                  </m:oMath>
                </a14:m>
                <a:r>
                  <a:rPr lang="en-US" sz="1600">
                    <a:cs typeface="Calibri"/>
                  </a:rPr>
                  <a:t>) </a:t>
                </a:r>
                <a:r>
                  <a:rPr lang="en-US" sz="1600" err="1">
                    <a:cs typeface="Calibri"/>
                  </a:rPr>
                  <a:t>foi</a:t>
                </a:r>
                <a:r>
                  <a:rPr lang="en-US" sz="1600">
                    <a:cs typeface="Calibri"/>
                  </a:rPr>
                  <a:t> </a:t>
                </a:r>
                <a:r>
                  <a:rPr lang="en-US" sz="1600" err="1">
                    <a:cs typeface="Calibri"/>
                  </a:rPr>
                  <a:t>adicionada</a:t>
                </a:r>
                <a:r>
                  <a:rPr lang="en-US" sz="1600">
                    <a:cs typeface="Calibri"/>
                  </a:rPr>
                  <a:t> </a:t>
                </a:r>
                <a:r>
                  <a:rPr lang="en-US" sz="1600" err="1">
                    <a:cs typeface="Calibri"/>
                  </a:rPr>
                  <a:t>ao</a:t>
                </a:r>
                <a:r>
                  <a:rPr lang="en-US" sz="1600">
                    <a:cs typeface="Calibri"/>
                  </a:rPr>
                  <a:t> </a:t>
                </a:r>
                <a:r>
                  <a:rPr lang="en-US" sz="1600" err="1">
                    <a:cs typeface="Calibri"/>
                  </a:rPr>
                  <a:t>modelo</a:t>
                </a:r>
                <a:r>
                  <a:rPr lang="en-US" sz="1600">
                    <a:cs typeface="Calibri"/>
                  </a:rPr>
                  <a:t> de Becker</a:t>
                </a:r>
                <a:endParaRPr lang="pt-BR" sz="1600">
                  <a:cs typeface="Calibri"/>
                </a:endParaRPr>
              </a:p>
            </p:txBody>
          </p:sp>
        </mc:Choice>
        <mc:Fallback xmlns="">
          <p:sp>
            <p:nvSpPr>
              <p:cNvPr id="35" name="CaixaDeTexto 34">
                <a:extLst>
                  <a:ext uri="{FF2B5EF4-FFF2-40B4-BE49-F238E27FC236}">
                    <a16:creationId xmlns:a16="http://schemas.microsoft.com/office/drawing/2014/main" id="{297BDACE-52BB-B130-17A8-EF15B47F53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016" y="5972118"/>
                <a:ext cx="6609179" cy="338554"/>
              </a:xfrm>
              <a:prstGeom prst="rect">
                <a:avLst/>
              </a:prstGeom>
              <a:blipFill>
                <a:blip r:embed="rId4"/>
                <a:stretch>
                  <a:fillRect l="-461"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Conector reto 36">
            <a:extLst>
              <a:ext uri="{FF2B5EF4-FFF2-40B4-BE49-F238E27FC236}">
                <a16:creationId xmlns:a16="http://schemas.microsoft.com/office/drawing/2014/main" id="{12E44CBC-D87F-82DC-FBEA-C513A5665C69}"/>
              </a:ext>
            </a:extLst>
          </p:cNvPr>
          <p:cNvCxnSpPr/>
          <p:nvPr/>
        </p:nvCxnSpPr>
        <p:spPr>
          <a:xfrm>
            <a:off x="5920354" y="2650211"/>
            <a:ext cx="309738" cy="0"/>
          </a:xfrm>
          <a:prstGeom prst="line">
            <a:avLst/>
          </a:prstGeom>
          <a:ln>
            <a:solidFill>
              <a:srgbClr val="0427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ixaDeTexto 3">
                <a:extLst>
                  <a:ext uri="{FF2B5EF4-FFF2-40B4-BE49-F238E27FC236}">
                    <a16:creationId xmlns:a16="http://schemas.microsoft.com/office/drawing/2014/main" id="{05B6D5B4-AFD1-25D8-F292-1CAF82B78467}"/>
                  </a:ext>
                </a:extLst>
              </p:cNvPr>
              <p:cNvSpPr txBox="1"/>
              <p:nvPr/>
            </p:nvSpPr>
            <p:spPr>
              <a:xfrm>
                <a:off x="2286721" y="2408492"/>
                <a:ext cx="4757474" cy="296504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1" i="1" smtClean="0">
                          <a:latin typeface="Cambria Math" panose="02040503050406030204" pitchFamily="18" charset="0"/>
                        </a:rPr>
                        <m:t>𝑬</m:t>
                      </m:r>
                      <m:sSub>
                        <m:sSubPr>
                          <m:ctrlPr>
                            <a:rPr lang="pt-BR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1" i="1" smtClean="0">
                              <a:latin typeface="Cambria Math" panose="02040503050406030204" pitchFamily="18" charset="0"/>
                            </a:rPr>
                            <m:t>𝑼</m:t>
                          </m:r>
                        </m:e>
                        <m:sub>
                          <m:r>
                            <a:rPr lang="pt-BR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pt-BR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pt-BR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pt-BR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pt-BR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b="1" i="1" smtClean="0"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p>
                              <m:r>
                                <a:rPr lang="pt-BR" b="1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pt-BR" b="1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pt-BR" b="1" i="1" smtClean="0">
                          <a:latin typeface="Cambria Math" panose="02040503050406030204" pitchFamily="18" charset="0"/>
                        </a:rPr>
                        <m:t>𝑬𝑼</m:t>
                      </m:r>
                      <m:d>
                        <m:dPr>
                          <m:ctrlPr>
                            <a:rPr lang="pt-BR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1" i="1" smtClean="0">
                              <a:latin typeface="Cambria Math" panose="02040503050406030204" pitchFamily="18" charset="0"/>
                            </a:rPr>
                            <m:t>𝑪𝒓𝒊𝒎𝒆</m:t>
                          </m:r>
                        </m:e>
                      </m:d>
                      <m:r>
                        <a:rPr lang="pt-BR" b="1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pt-BR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  <m:sup>
                          <m:r>
                            <a:rPr lang="pt-BR" b="1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pt-BR" b="1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pt-BR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𝜹</m:t>
                      </m:r>
                      <m:r>
                        <a:rPr lang="pt-BR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pt-BR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𝐄𝐔</m:t>
                      </m:r>
                      <m:d>
                        <m:dPr>
                          <m:ctrlPr>
                            <a:rPr lang="pt-B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𝐒</m:t>
                          </m:r>
                        </m:e>
                      </m:d>
                    </m:oMath>
                  </m:oMathPara>
                </a14:m>
                <a:endParaRPr lang="pt-BR" b="1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endParaRPr lang="pt-BR" b="1" i="1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1" i="1" smtClean="0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pt-BR" b="1" i="1" smtClean="0">
                              <a:latin typeface="Cambria Math" panose="02040503050406030204" pitchFamily="18" charset="0"/>
                            </a:rPr>
                            <m:t>𝑬</m:t>
                          </m:r>
                          <m:sSub>
                            <m:sSubPr>
                              <m:ctrlPr>
                                <a:rPr lang="pt-BR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1" i="1" smtClean="0">
                                  <a:latin typeface="Cambria Math" panose="02040503050406030204" pitchFamily="18" charset="0"/>
                                </a:rPr>
                                <m:t>𝑼</m:t>
                              </m:r>
                            </m:e>
                            <m:sub>
                              <m:r>
                                <a:rPr lang="pt-BR" b="1" i="1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num>
                        <m:den>
                          <m:r>
                            <a:rPr lang="pt-BR" b="1" i="1" smtClean="0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pt-BR" b="1" i="1" smtClean="0">
                              <a:latin typeface="Cambria Math" panose="02040503050406030204" pitchFamily="18" charset="0"/>
                            </a:rPr>
                            <m:t>𝑺</m:t>
                          </m:r>
                        </m:den>
                      </m:f>
                      <m:r>
                        <a:rPr lang="pt-BR" b="1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pt-BR" b="1" i="1" smtClean="0">
                          <a:latin typeface="Cambria Math" panose="02040503050406030204" pitchFamily="18" charset="0"/>
                        </a:rPr>
                        <m:t>𝑬𝑼</m:t>
                      </m:r>
                      <m:d>
                        <m:dPr>
                          <m:ctrlPr>
                            <a:rPr lang="pt-BR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1" i="1" smtClean="0">
                              <a:latin typeface="Cambria Math" panose="02040503050406030204" pitchFamily="18" charset="0"/>
                            </a:rPr>
                            <m:t>𝒄𝒓𝒊𝒎𝒆</m:t>
                          </m:r>
                        </m:e>
                      </m:d>
                      <m:r>
                        <a:rPr lang="pt-BR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b="1" i="1" smtClean="0">
                          <a:latin typeface="Cambria Math" panose="02040503050406030204" pitchFamily="18" charset="0"/>
                        </a:rPr>
                        <m:t>𝑬𝑼</m:t>
                      </m:r>
                      <m:d>
                        <m:dPr>
                          <m:ctrlPr>
                            <a:rPr lang="pt-BR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1" i="1" smtClean="0"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</m:d>
                      <m:r>
                        <a:rPr lang="pt-BR" b="1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pt-BR" b="1" i="1" smtClean="0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pt-BR" b="1"/>
              </a:p>
              <a:p>
                <a:endParaRPr lang="pt-BR" b="1" i="1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1" i="1" smtClean="0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pt-BR" b="1" i="1" smtClean="0">
                              <a:latin typeface="Cambria Math" panose="02040503050406030204" pitchFamily="18" charset="0"/>
                            </a:rPr>
                            <m:t>𝑬</m:t>
                          </m:r>
                          <m:sSub>
                            <m:sSubPr>
                              <m:ctrlPr>
                                <a:rPr lang="pt-BR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1" i="1" smtClean="0">
                                  <a:latin typeface="Cambria Math" panose="02040503050406030204" pitchFamily="18" charset="0"/>
                                </a:rPr>
                                <m:t>𝑼</m:t>
                              </m:r>
                            </m:e>
                            <m:sub>
                              <m:r>
                                <a:rPr lang="pt-BR" b="1" i="1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num>
                        <m:den>
                          <m:r>
                            <a:rPr lang="pt-BR" b="1" i="1" smtClean="0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pt-BR" b="1" i="1" smtClean="0">
                              <a:latin typeface="Cambria Math" panose="02040503050406030204" pitchFamily="18" charset="0"/>
                            </a:rPr>
                            <m:t>𝑺</m:t>
                          </m:r>
                        </m:den>
                      </m:f>
                      <m:r>
                        <a:rPr lang="pt-BR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pt-BR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  <m:sup>
                          <m:r>
                            <a:rPr lang="pt-BR" b="1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pt-BR" b="1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pt-BR" b="1" i="1" smtClean="0">
                          <a:latin typeface="Cambria Math" panose="02040503050406030204" pitchFamily="18" charset="0"/>
                        </a:rPr>
                        <m:t>𝑬</m:t>
                      </m:r>
                      <m:sSup>
                        <m:sSupPr>
                          <m:ctrlPr>
                            <a:rPr lang="pt-BR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1" i="1" smtClean="0">
                              <a:latin typeface="Cambria Math" panose="02040503050406030204" pitchFamily="18" charset="0"/>
                            </a:rPr>
                            <m:t>𝑼</m:t>
                          </m:r>
                        </m:e>
                        <m:sup>
                          <m:r>
                            <a:rPr lang="pt-BR" b="1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pt-BR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1" i="1" smtClean="0"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</m:d>
                      <m:r>
                        <a:rPr lang="pt-BR" b="1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pt-BR" b="1" i="1" smtClean="0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pt-BR" b="1"/>
              </a:p>
              <a:p>
                <a:endParaRPr lang="pt-BR" b="1" i="1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1" i="1" smtClean="0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pt-BR" b="1" i="1" smtClean="0">
                              <a:latin typeface="Cambria Math" panose="02040503050406030204" pitchFamily="18" charset="0"/>
                            </a:rPr>
                            <m:t>𝑬</m:t>
                          </m:r>
                          <m:sSub>
                            <m:sSubPr>
                              <m:ctrlPr>
                                <a:rPr lang="pt-BR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1" i="1" smtClean="0">
                                  <a:latin typeface="Cambria Math" panose="02040503050406030204" pitchFamily="18" charset="0"/>
                                </a:rPr>
                                <m:t>𝑼</m:t>
                              </m:r>
                            </m:e>
                            <m:sub>
                              <m:r>
                                <a:rPr lang="pt-BR" b="1" i="1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num>
                        <m:den>
                          <m:r>
                            <a:rPr lang="pt-BR" b="1" i="1" smtClean="0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pt-BR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𝜹</m:t>
                          </m:r>
                        </m:den>
                      </m:f>
                      <m:r>
                        <a:rPr lang="pt-BR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pt-BR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  <m:sup>
                          <m:r>
                            <a:rPr lang="pt-BR" b="1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pt-BR" b="1" i="1" smtClean="0">
                          <a:latin typeface="Cambria Math" panose="02040503050406030204" pitchFamily="18" charset="0"/>
                        </a:rPr>
                        <m:t>𝑬</m:t>
                      </m:r>
                      <m:sSup>
                        <m:sSupPr>
                          <m:ctrlPr>
                            <a:rPr lang="pt-BR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1" i="1" smtClean="0">
                              <a:latin typeface="Cambria Math" panose="02040503050406030204" pitchFamily="18" charset="0"/>
                            </a:rPr>
                            <m:t>𝑼</m:t>
                          </m:r>
                        </m:e>
                        <m:sup>
                          <m:r>
                            <a:rPr lang="pt-BR" b="1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pt-BR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1" i="1" smtClean="0"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</m:d>
                      <m:r>
                        <a:rPr lang="pt-BR" b="1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pt-BR" b="1" i="1" smtClean="0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pt-BR" b="1"/>
              </a:p>
              <a:p>
                <a:endParaRPr lang="pt-BR" b="1"/>
              </a:p>
            </p:txBody>
          </p:sp>
        </mc:Choice>
        <mc:Fallback xmlns="">
          <p:sp>
            <p:nvSpPr>
              <p:cNvPr id="4" name="CaixaDeTexto 3">
                <a:extLst>
                  <a:ext uri="{FF2B5EF4-FFF2-40B4-BE49-F238E27FC236}">
                    <a16:creationId xmlns:a16="http://schemas.microsoft.com/office/drawing/2014/main" id="{05B6D5B4-AFD1-25D8-F292-1CAF82B784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721" y="2408492"/>
                <a:ext cx="4757474" cy="296504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86" descr="Shape&#10;&#10;Description automatically generated">
            <a:extLst>
              <a:ext uri="{FF2B5EF4-FFF2-40B4-BE49-F238E27FC236}">
                <a16:creationId xmlns:a16="http://schemas.microsoft.com/office/drawing/2014/main" id="{D5A72996-4E24-C01B-0FF4-D24F51820C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7982" y="1161669"/>
            <a:ext cx="8453417" cy="5202203"/>
          </a:xfrm>
          <a:prstGeom prst="rect">
            <a:avLst/>
          </a:prstGeom>
        </p:spPr>
      </p:pic>
      <p:sp>
        <p:nvSpPr>
          <p:cNvPr id="2" name="Rectangle 12">
            <a:extLst>
              <a:ext uri="{FF2B5EF4-FFF2-40B4-BE49-F238E27FC236}">
                <a16:creationId xmlns:a16="http://schemas.microsoft.com/office/drawing/2014/main" id="{0DB87426-A9F7-ADB9-9A1F-A279943E46E5}"/>
              </a:ext>
            </a:extLst>
          </p:cNvPr>
          <p:cNvSpPr/>
          <p:nvPr/>
        </p:nvSpPr>
        <p:spPr>
          <a:xfrm>
            <a:off x="435016" y="2217579"/>
            <a:ext cx="7757888" cy="3477747"/>
          </a:xfrm>
          <a:prstGeom prst="rect">
            <a:avLst/>
          </a:prstGeom>
          <a:solidFill>
            <a:srgbClr val="FFFFFF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11" name="Picture 12" descr="Diagram&#10;&#10;Description automatically generated">
            <a:extLst>
              <a:ext uri="{FF2B5EF4-FFF2-40B4-BE49-F238E27FC236}">
                <a16:creationId xmlns:a16="http://schemas.microsoft.com/office/drawing/2014/main" id="{F8838145-630B-467F-8788-81AD91D487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01946" y="1761197"/>
            <a:ext cx="5302370" cy="4026352"/>
          </a:xfrm>
          <a:prstGeom prst="rect">
            <a:avLst/>
          </a:prstGeom>
        </p:spPr>
      </p:pic>
      <p:pic>
        <p:nvPicPr>
          <p:cNvPr id="13" name="Picture 13" descr="Icon&#10;&#10;Description automatically generated">
            <a:extLst>
              <a:ext uri="{FF2B5EF4-FFF2-40B4-BE49-F238E27FC236}">
                <a16:creationId xmlns:a16="http://schemas.microsoft.com/office/drawing/2014/main" id="{53154AC5-78EA-A743-E942-2FE6C6D35C8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72482" y="2371492"/>
            <a:ext cx="1041478" cy="886291"/>
          </a:xfrm>
          <a:prstGeom prst="rect">
            <a:avLst/>
          </a:prstGeom>
        </p:spPr>
      </p:pic>
      <p:sp>
        <p:nvSpPr>
          <p:cNvPr id="8" name="Título 1">
            <a:extLst>
              <a:ext uri="{FF2B5EF4-FFF2-40B4-BE49-F238E27FC236}">
                <a16:creationId xmlns:a16="http://schemas.microsoft.com/office/drawing/2014/main" id="{0ADA2187-332D-9025-7208-3D86F608BE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982" y="-6730"/>
            <a:ext cx="7036334" cy="696685"/>
          </a:xfrm>
        </p:spPr>
        <p:txBody>
          <a:bodyPr/>
          <a:lstStyle/>
          <a:p>
            <a:r>
              <a:rPr lang="pt-BR"/>
              <a:t>TEORIA MICROECONÔMICA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F9298F20-AA90-8BAF-3415-F8133A1F84AC}"/>
              </a:ext>
            </a:extLst>
          </p:cNvPr>
          <p:cNvSpPr txBox="1"/>
          <p:nvPr/>
        </p:nvSpPr>
        <p:spPr>
          <a:xfrm>
            <a:off x="563186" y="1391865"/>
            <a:ext cx="37507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>
                <a:solidFill>
                  <a:schemeClr val="accent1"/>
                </a:solidFill>
              </a:rPr>
              <a:t>Estática Comparativa - CELERIDADE</a:t>
            </a:r>
          </a:p>
        </p:txBody>
      </p:sp>
    </p:spTree>
    <p:extLst>
      <p:ext uri="{BB962C8B-B14F-4D97-AF65-F5344CB8AC3E}">
        <p14:creationId xmlns:p14="http://schemas.microsoft.com/office/powerpoint/2010/main" val="2217992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8929"/>
    </mc:Choice>
    <mc:Fallback xmlns="">
      <p:transition spd="slow" advTm="58929"/>
    </mc:Fallback>
  </mc:AlternateContent>
  <p:extLst>
    <p:ext uri="{6950BFC3-D8DA-4A85-94F7-54DA5524770B}">
      <p188:commentRel xmlns:p188="http://schemas.microsoft.com/office/powerpoint/2018/8/main" r:id="rId3"/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57895F49-1D5C-104A-E538-562FC24F94C1}"/>
              </a:ext>
            </a:extLst>
          </p:cNvPr>
          <p:cNvSpPr/>
          <p:nvPr/>
        </p:nvSpPr>
        <p:spPr>
          <a:xfrm>
            <a:off x="291410" y="1161669"/>
            <a:ext cx="8451984" cy="518600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62"/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E57B4D9F-94D5-454C-8091-AB2768D9FEDA}"/>
              </a:ext>
            </a:extLst>
          </p:cNvPr>
          <p:cNvSpPr/>
          <p:nvPr/>
        </p:nvSpPr>
        <p:spPr>
          <a:xfrm>
            <a:off x="6292084" y="1570338"/>
            <a:ext cx="989631" cy="381718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10319CC2-37C7-438E-A874-5497D2E857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F01539-AC96-4A5E-AF48-5B963BEB75E2}" type="slidenum">
              <a:rPr lang="pt-BR" smtClean="0"/>
              <a:pPr/>
              <a:t>8</a:t>
            </a:fld>
            <a:endParaRPr lang="pt-BR"/>
          </a:p>
        </p:txBody>
      </p:sp>
      <p:grpSp>
        <p:nvGrpSpPr>
          <p:cNvPr id="40" name="Agrupar 39">
            <a:extLst>
              <a:ext uri="{FF2B5EF4-FFF2-40B4-BE49-F238E27FC236}">
                <a16:creationId xmlns:a16="http://schemas.microsoft.com/office/drawing/2014/main" id="{9C7E3419-2041-4D27-8AE2-D062B6A43F3B}"/>
              </a:ext>
            </a:extLst>
          </p:cNvPr>
          <p:cNvGrpSpPr/>
          <p:nvPr/>
        </p:nvGrpSpPr>
        <p:grpSpPr>
          <a:xfrm>
            <a:off x="388947" y="689959"/>
            <a:ext cx="8354447" cy="333319"/>
            <a:chOff x="983573" y="658595"/>
            <a:chExt cx="7889391" cy="335036"/>
          </a:xfrm>
        </p:grpSpPr>
        <p:sp>
          <p:nvSpPr>
            <p:cNvPr id="46" name="Retângulo: Cantos Arredondados 45">
              <a:extLst>
                <a:ext uri="{FF2B5EF4-FFF2-40B4-BE49-F238E27FC236}">
                  <a16:creationId xmlns:a16="http://schemas.microsoft.com/office/drawing/2014/main" id="{35D8C617-32CC-418B-A55F-00215900DB89}"/>
                </a:ext>
              </a:extLst>
            </p:cNvPr>
            <p:cNvSpPr/>
            <p:nvPr/>
          </p:nvSpPr>
          <p:spPr>
            <a:xfrm>
              <a:off x="983573" y="658595"/>
              <a:ext cx="1470946" cy="335035"/>
            </a:xfrm>
            <a:prstGeom prst="round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sz="1100">
                  <a:solidFill>
                    <a:schemeClr val="tx1"/>
                  </a:solidFill>
                  <a:cs typeface="Calibri"/>
                </a:rPr>
                <a:t>Pergunta</a:t>
              </a:r>
            </a:p>
          </p:txBody>
        </p:sp>
        <p:sp>
          <p:nvSpPr>
            <p:cNvPr id="47" name="Retângulo: Cantos Arredondados 46">
              <a:extLst>
                <a:ext uri="{FF2B5EF4-FFF2-40B4-BE49-F238E27FC236}">
                  <a16:creationId xmlns:a16="http://schemas.microsoft.com/office/drawing/2014/main" id="{06DC4238-F215-4D1A-A63D-54EF97A4ABCA}"/>
                </a:ext>
              </a:extLst>
            </p:cNvPr>
            <p:cNvSpPr/>
            <p:nvPr/>
          </p:nvSpPr>
          <p:spPr>
            <a:xfrm>
              <a:off x="2588184" y="658595"/>
              <a:ext cx="1470946" cy="335035"/>
            </a:xfrm>
            <a:prstGeom prst="roundRect">
              <a:avLst/>
            </a:prstGeom>
            <a:solidFill>
              <a:srgbClr val="0427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sz="1100">
                  <a:solidFill>
                    <a:schemeClr val="bg1"/>
                  </a:solidFill>
                </a:rPr>
                <a:t>Modelo Teórico</a:t>
              </a:r>
              <a:endParaRPr lang="pt-BR" sz="1100" err="1">
                <a:solidFill>
                  <a:schemeClr val="bg1"/>
                </a:solidFill>
              </a:endParaRPr>
            </a:p>
          </p:txBody>
        </p:sp>
        <p:sp>
          <p:nvSpPr>
            <p:cNvPr id="49" name="Retângulo: Cantos Arredondados 48">
              <a:extLst>
                <a:ext uri="{FF2B5EF4-FFF2-40B4-BE49-F238E27FC236}">
                  <a16:creationId xmlns:a16="http://schemas.microsoft.com/office/drawing/2014/main" id="{74EC9ECF-C7A6-4CD9-8791-A11804B781C1}"/>
                </a:ext>
              </a:extLst>
            </p:cNvPr>
            <p:cNvSpPr/>
            <p:nvPr/>
          </p:nvSpPr>
          <p:spPr>
            <a:xfrm>
              <a:off x="4192796" y="658596"/>
              <a:ext cx="1470946" cy="335035"/>
            </a:xfrm>
            <a:prstGeom prst="round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sz="1100">
                  <a:solidFill>
                    <a:schemeClr val="tx1"/>
                  </a:solidFill>
                  <a:cs typeface="Calibri"/>
                </a:rPr>
                <a:t>Análise Empírica</a:t>
              </a:r>
            </a:p>
          </p:txBody>
        </p:sp>
        <p:sp>
          <p:nvSpPr>
            <p:cNvPr id="50" name="Retângulo: Cantos Arredondados 49">
              <a:extLst>
                <a:ext uri="{FF2B5EF4-FFF2-40B4-BE49-F238E27FC236}">
                  <a16:creationId xmlns:a16="http://schemas.microsoft.com/office/drawing/2014/main" id="{40F71385-650E-4C7C-96AB-6256F85E6718}"/>
                </a:ext>
              </a:extLst>
            </p:cNvPr>
            <p:cNvSpPr/>
            <p:nvPr/>
          </p:nvSpPr>
          <p:spPr>
            <a:xfrm>
              <a:off x="5797406" y="658595"/>
              <a:ext cx="1470946" cy="335035"/>
            </a:xfrm>
            <a:prstGeom prst="round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sz="1100">
                  <a:solidFill>
                    <a:schemeClr val="tx1"/>
                  </a:solidFill>
                  <a:cs typeface="Calibri"/>
                </a:rPr>
                <a:t>Discussão</a:t>
              </a:r>
            </a:p>
          </p:txBody>
        </p:sp>
        <p:sp>
          <p:nvSpPr>
            <p:cNvPr id="51" name="Retângulo: Cantos Arredondados 50">
              <a:extLst>
                <a:ext uri="{FF2B5EF4-FFF2-40B4-BE49-F238E27FC236}">
                  <a16:creationId xmlns:a16="http://schemas.microsoft.com/office/drawing/2014/main" id="{7389DC17-9C39-4005-B254-E2A34B0BA992}"/>
                </a:ext>
              </a:extLst>
            </p:cNvPr>
            <p:cNvSpPr/>
            <p:nvPr/>
          </p:nvSpPr>
          <p:spPr>
            <a:xfrm>
              <a:off x="7402018" y="658595"/>
              <a:ext cx="1470946" cy="335035"/>
            </a:xfrm>
            <a:prstGeom prst="round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sz="1100">
                  <a:solidFill>
                    <a:schemeClr val="tx1"/>
                  </a:solidFill>
                  <a:cs typeface="Calibri"/>
                </a:rPr>
                <a:t>Recomendações</a:t>
              </a:r>
            </a:p>
          </p:txBody>
        </p:sp>
      </p:grpSp>
      <p:sp>
        <p:nvSpPr>
          <p:cNvPr id="71" name="Retângulo 70">
            <a:extLst>
              <a:ext uri="{FF2B5EF4-FFF2-40B4-BE49-F238E27FC236}">
                <a16:creationId xmlns:a16="http://schemas.microsoft.com/office/drawing/2014/main" id="{5F727189-A6DC-4F44-9296-BD7048328B47}"/>
              </a:ext>
            </a:extLst>
          </p:cNvPr>
          <p:cNvSpPr/>
          <p:nvPr/>
        </p:nvSpPr>
        <p:spPr>
          <a:xfrm>
            <a:off x="7281715" y="11824"/>
            <a:ext cx="1557654" cy="5781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61BA42AD-B96A-E43E-CA18-C1A23555941E}"/>
              </a:ext>
            </a:extLst>
          </p:cNvPr>
          <p:cNvSpPr txBox="1"/>
          <p:nvPr/>
        </p:nvSpPr>
        <p:spPr>
          <a:xfrm>
            <a:off x="1575227" y="1447959"/>
            <a:ext cx="180974" cy="36194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pt-BR"/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90EB3812-9B54-CFF1-A826-AFA7C0916771}"/>
              </a:ext>
            </a:extLst>
          </p:cNvPr>
          <p:cNvSpPr txBox="1"/>
          <p:nvPr/>
        </p:nvSpPr>
        <p:spPr>
          <a:xfrm>
            <a:off x="2593984" y="1367281"/>
            <a:ext cx="4450211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3200" b="1">
                <a:cs typeface="Calibri"/>
              </a:rPr>
              <a:t>Hip</a:t>
            </a:r>
            <a:r>
              <a:rPr lang="pt-BR" sz="3200" b="1"/>
              <a:t>ó</a:t>
            </a:r>
            <a:r>
              <a:rPr lang="pt-BR" sz="3200" b="1">
                <a:cs typeface="Calibri"/>
              </a:rPr>
              <a:t>tese Econ</a:t>
            </a:r>
            <a:r>
              <a:rPr lang="pt-BR" sz="3200" b="1"/>
              <a:t>ô</a:t>
            </a:r>
            <a:r>
              <a:rPr lang="pt-BR" sz="3200" b="1">
                <a:cs typeface="Calibri"/>
              </a:rPr>
              <a:t>mica</a:t>
            </a:r>
            <a:endParaRPr lang="pt-BR" sz="3200" b="1">
              <a:solidFill>
                <a:srgbClr val="002060"/>
              </a:solidFill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DF6A57B4-6A99-2329-7D08-C7E075C4E83D}"/>
              </a:ext>
            </a:extLst>
          </p:cNvPr>
          <p:cNvSpPr txBox="1"/>
          <p:nvPr/>
        </p:nvSpPr>
        <p:spPr>
          <a:xfrm>
            <a:off x="495104" y="2311931"/>
            <a:ext cx="8067317" cy="190821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>
                <a:ea typeface="+mn-lt"/>
                <a:cs typeface="+mn-lt"/>
              </a:rPr>
              <a:t>Fundamentado no modelo do Becker e no estudo de </a:t>
            </a:r>
            <a:r>
              <a:rPr lang="pt-BR" err="1">
                <a:ea typeface="+mn-lt"/>
                <a:cs typeface="+mn-lt"/>
              </a:rPr>
              <a:t>Abramovaite</a:t>
            </a:r>
            <a:r>
              <a:rPr lang="pt-BR">
                <a:ea typeface="+mn-lt"/>
                <a:cs typeface="+mn-lt"/>
              </a:rPr>
              <a:t>:</a:t>
            </a:r>
          </a:p>
          <a:p>
            <a:endParaRPr lang="pt-BR" b="1">
              <a:ea typeface="+mn-lt"/>
              <a:cs typeface="+mn-lt"/>
            </a:endParaRPr>
          </a:p>
          <a:p>
            <a:endParaRPr lang="pt-BR" b="1">
              <a:ea typeface="+mn-lt"/>
              <a:cs typeface="+mn-lt"/>
            </a:endParaRPr>
          </a:p>
          <a:p>
            <a:pPr algn="ctr"/>
            <a:r>
              <a:rPr lang="pt-BR" sz="2400" b="1"/>
              <a:t>O aumento da celeridade (medida entre dias entre apreensão e condenação) reduz o número de crimes</a:t>
            </a:r>
            <a:r>
              <a:rPr lang="pt-BR" sz="2400"/>
              <a:t>.</a:t>
            </a:r>
            <a:endParaRPr lang="pt-BR" sz="1600"/>
          </a:p>
          <a:p>
            <a:endParaRPr lang="pt-BR" sz="1600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576AF149-1FB4-A0C2-D901-7E739CC9C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982" y="-6730"/>
            <a:ext cx="7036334" cy="696685"/>
          </a:xfrm>
        </p:spPr>
        <p:txBody>
          <a:bodyPr/>
          <a:lstStyle/>
          <a:p>
            <a:r>
              <a:rPr lang="pt-BR"/>
              <a:t>HIPÓTESE DO MODELO</a:t>
            </a:r>
          </a:p>
        </p:txBody>
      </p:sp>
    </p:spTree>
    <p:extLst>
      <p:ext uri="{BB962C8B-B14F-4D97-AF65-F5344CB8AC3E}">
        <p14:creationId xmlns:p14="http://schemas.microsoft.com/office/powerpoint/2010/main" val="286478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8929"/>
    </mc:Choice>
    <mc:Fallback xmlns="">
      <p:transition spd="slow" advTm="58929"/>
    </mc:Fallback>
  </mc:AlternateContent>
  <p:extLst>
    <p:ext uri="{6950BFC3-D8DA-4A85-94F7-54DA5524770B}">
      <p188:commentRel xmlns:p188="http://schemas.microsoft.com/office/powerpoint/2018/8/main" r:id="rId3"/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>
            <a:extLst>
              <a:ext uri="{FF2B5EF4-FFF2-40B4-BE49-F238E27FC236}">
                <a16:creationId xmlns:a16="http://schemas.microsoft.com/office/drawing/2014/main" id="{C786F025-EE1D-23FF-2C7A-4F6A3AC2E38F}"/>
              </a:ext>
            </a:extLst>
          </p:cNvPr>
          <p:cNvSpPr/>
          <p:nvPr/>
        </p:nvSpPr>
        <p:spPr>
          <a:xfrm>
            <a:off x="291410" y="1161669"/>
            <a:ext cx="8451984" cy="518600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62"/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E57B4D9F-94D5-454C-8091-AB2768D9FEDA}"/>
              </a:ext>
            </a:extLst>
          </p:cNvPr>
          <p:cNvSpPr/>
          <p:nvPr/>
        </p:nvSpPr>
        <p:spPr>
          <a:xfrm>
            <a:off x="6292084" y="1570338"/>
            <a:ext cx="989631" cy="381718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10319CC2-37C7-438E-A874-5497D2E857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F01539-AC96-4A5E-AF48-5B963BEB75E2}" type="slidenum">
              <a:rPr lang="pt-BR" smtClean="0"/>
              <a:pPr/>
              <a:t>9</a:t>
            </a:fld>
            <a:endParaRPr lang="pt-BR"/>
          </a:p>
        </p:txBody>
      </p:sp>
      <p:grpSp>
        <p:nvGrpSpPr>
          <p:cNvPr id="40" name="Agrupar 39">
            <a:extLst>
              <a:ext uri="{FF2B5EF4-FFF2-40B4-BE49-F238E27FC236}">
                <a16:creationId xmlns:a16="http://schemas.microsoft.com/office/drawing/2014/main" id="{9C7E3419-2041-4D27-8AE2-D062B6A43F3B}"/>
              </a:ext>
            </a:extLst>
          </p:cNvPr>
          <p:cNvGrpSpPr/>
          <p:nvPr/>
        </p:nvGrpSpPr>
        <p:grpSpPr>
          <a:xfrm>
            <a:off x="388947" y="689959"/>
            <a:ext cx="8354447" cy="333319"/>
            <a:chOff x="983573" y="658595"/>
            <a:chExt cx="7889391" cy="335036"/>
          </a:xfrm>
        </p:grpSpPr>
        <p:sp>
          <p:nvSpPr>
            <p:cNvPr id="46" name="Retângulo: Cantos Arredondados 45">
              <a:extLst>
                <a:ext uri="{FF2B5EF4-FFF2-40B4-BE49-F238E27FC236}">
                  <a16:creationId xmlns:a16="http://schemas.microsoft.com/office/drawing/2014/main" id="{35D8C617-32CC-418B-A55F-00215900DB89}"/>
                </a:ext>
              </a:extLst>
            </p:cNvPr>
            <p:cNvSpPr/>
            <p:nvPr/>
          </p:nvSpPr>
          <p:spPr>
            <a:xfrm>
              <a:off x="983573" y="658595"/>
              <a:ext cx="1470946" cy="335035"/>
            </a:xfrm>
            <a:prstGeom prst="round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sz="1100">
                  <a:solidFill>
                    <a:schemeClr val="tx1"/>
                  </a:solidFill>
                  <a:cs typeface="Calibri"/>
                </a:rPr>
                <a:t>Pergunta</a:t>
              </a:r>
            </a:p>
          </p:txBody>
        </p:sp>
        <p:sp>
          <p:nvSpPr>
            <p:cNvPr id="47" name="Retângulo: Cantos Arredondados 46">
              <a:extLst>
                <a:ext uri="{FF2B5EF4-FFF2-40B4-BE49-F238E27FC236}">
                  <a16:creationId xmlns:a16="http://schemas.microsoft.com/office/drawing/2014/main" id="{06DC4238-F215-4D1A-A63D-54EF97A4ABCA}"/>
                </a:ext>
              </a:extLst>
            </p:cNvPr>
            <p:cNvSpPr/>
            <p:nvPr/>
          </p:nvSpPr>
          <p:spPr>
            <a:xfrm>
              <a:off x="2588184" y="658595"/>
              <a:ext cx="1470946" cy="335035"/>
            </a:xfrm>
            <a:prstGeom prst="round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sz="1100">
                  <a:solidFill>
                    <a:schemeClr val="tx1"/>
                  </a:solidFill>
                  <a:cs typeface="Calibri"/>
                </a:rPr>
                <a:t>Modelo Teórico</a:t>
              </a:r>
            </a:p>
          </p:txBody>
        </p:sp>
        <p:sp>
          <p:nvSpPr>
            <p:cNvPr id="49" name="Retângulo: Cantos Arredondados 48">
              <a:extLst>
                <a:ext uri="{FF2B5EF4-FFF2-40B4-BE49-F238E27FC236}">
                  <a16:creationId xmlns:a16="http://schemas.microsoft.com/office/drawing/2014/main" id="{74EC9ECF-C7A6-4CD9-8791-A11804B781C1}"/>
                </a:ext>
              </a:extLst>
            </p:cNvPr>
            <p:cNvSpPr/>
            <p:nvPr/>
          </p:nvSpPr>
          <p:spPr>
            <a:xfrm>
              <a:off x="4192796" y="658596"/>
              <a:ext cx="1470946" cy="335035"/>
            </a:xfrm>
            <a:prstGeom prst="roundRect">
              <a:avLst/>
            </a:prstGeom>
            <a:solidFill>
              <a:srgbClr val="0427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sz="1100">
                  <a:solidFill>
                    <a:schemeClr val="bg1"/>
                  </a:solidFill>
                </a:rPr>
                <a:t>Análise Empírica</a:t>
              </a:r>
            </a:p>
          </p:txBody>
        </p:sp>
        <p:sp>
          <p:nvSpPr>
            <p:cNvPr id="50" name="Retângulo: Cantos Arredondados 49">
              <a:extLst>
                <a:ext uri="{FF2B5EF4-FFF2-40B4-BE49-F238E27FC236}">
                  <a16:creationId xmlns:a16="http://schemas.microsoft.com/office/drawing/2014/main" id="{40F71385-650E-4C7C-96AB-6256F85E6718}"/>
                </a:ext>
              </a:extLst>
            </p:cNvPr>
            <p:cNvSpPr/>
            <p:nvPr/>
          </p:nvSpPr>
          <p:spPr>
            <a:xfrm>
              <a:off x="5797406" y="658595"/>
              <a:ext cx="1470946" cy="335035"/>
            </a:xfrm>
            <a:prstGeom prst="round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sz="1100">
                  <a:solidFill>
                    <a:schemeClr val="tx1"/>
                  </a:solidFill>
                  <a:cs typeface="Calibri"/>
                </a:rPr>
                <a:t>Discussão</a:t>
              </a:r>
            </a:p>
          </p:txBody>
        </p:sp>
        <p:sp>
          <p:nvSpPr>
            <p:cNvPr id="51" name="Retângulo: Cantos Arredondados 50">
              <a:extLst>
                <a:ext uri="{FF2B5EF4-FFF2-40B4-BE49-F238E27FC236}">
                  <a16:creationId xmlns:a16="http://schemas.microsoft.com/office/drawing/2014/main" id="{7389DC17-9C39-4005-B254-E2A34B0BA992}"/>
                </a:ext>
              </a:extLst>
            </p:cNvPr>
            <p:cNvSpPr/>
            <p:nvPr/>
          </p:nvSpPr>
          <p:spPr>
            <a:xfrm>
              <a:off x="7402018" y="658595"/>
              <a:ext cx="1470946" cy="335035"/>
            </a:xfrm>
            <a:prstGeom prst="round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sz="1100">
                  <a:solidFill>
                    <a:schemeClr val="tx1"/>
                  </a:solidFill>
                  <a:cs typeface="Calibri"/>
                </a:rPr>
                <a:t>Recomendações</a:t>
              </a:r>
            </a:p>
          </p:txBody>
        </p:sp>
      </p:grpSp>
      <p:sp>
        <p:nvSpPr>
          <p:cNvPr id="11" name="AutoShape 8" descr="Mapa Do Brasil Clip Art at Clker.com - vector clip art online, royalty free  &amp;amp; public domain">
            <a:extLst>
              <a:ext uri="{FF2B5EF4-FFF2-40B4-BE49-F238E27FC236}">
                <a16:creationId xmlns:a16="http://schemas.microsoft.com/office/drawing/2014/main" id="{CA393D27-39A7-4B09-9C87-03D76A8416E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4" name="Retângulo 63">
            <a:extLst>
              <a:ext uri="{FF2B5EF4-FFF2-40B4-BE49-F238E27FC236}">
                <a16:creationId xmlns:a16="http://schemas.microsoft.com/office/drawing/2014/main" id="{B6FEB7D4-982E-461F-BE5D-9FCC4F3A049A}"/>
              </a:ext>
            </a:extLst>
          </p:cNvPr>
          <p:cNvSpPr/>
          <p:nvPr/>
        </p:nvSpPr>
        <p:spPr>
          <a:xfrm>
            <a:off x="2684890" y="3937844"/>
            <a:ext cx="149371" cy="2243691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0" name="Retângulo 69">
            <a:extLst>
              <a:ext uri="{FF2B5EF4-FFF2-40B4-BE49-F238E27FC236}">
                <a16:creationId xmlns:a16="http://schemas.microsoft.com/office/drawing/2014/main" id="{1481F70F-52F8-47ED-A339-3ED3008E3C2A}"/>
              </a:ext>
            </a:extLst>
          </p:cNvPr>
          <p:cNvSpPr/>
          <p:nvPr/>
        </p:nvSpPr>
        <p:spPr>
          <a:xfrm>
            <a:off x="2683007" y="3528294"/>
            <a:ext cx="151254" cy="163707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1" name="Retângulo 70">
            <a:extLst>
              <a:ext uri="{FF2B5EF4-FFF2-40B4-BE49-F238E27FC236}">
                <a16:creationId xmlns:a16="http://schemas.microsoft.com/office/drawing/2014/main" id="{5F727189-A6DC-4F44-9296-BD7048328B47}"/>
              </a:ext>
            </a:extLst>
          </p:cNvPr>
          <p:cNvSpPr/>
          <p:nvPr/>
        </p:nvSpPr>
        <p:spPr>
          <a:xfrm>
            <a:off x="7281715" y="11824"/>
            <a:ext cx="1557654" cy="5781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61BA42AD-B96A-E43E-CA18-C1A23555941E}"/>
              </a:ext>
            </a:extLst>
          </p:cNvPr>
          <p:cNvSpPr txBox="1"/>
          <p:nvPr/>
        </p:nvSpPr>
        <p:spPr>
          <a:xfrm>
            <a:off x="1575227" y="1447959"/>
            <a:ext cx="180974" cy="36194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3CF02774-4CA5-EB8C-D28B-2F71E434FE86}"/>
              </a:ext>
            </a:extLst>
          </p:cNvPr>
          <p:cNvSpPr txBox="1"/>
          <p:nvPr/>
        </p:nvSpPr>
        <p:spPr>
          <a:xfrm>
            <a:off x="2967626" y="1458432"/>
            <a:ext cx="3099552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3200" b="1">
                <a:cs typeface="Calibri"/>
              </a:rPr>
              <a:t>Coleta dos Dados</a:t>
            </a:r>
          </a:p>
        </p:txBody>
      </p:sp>
      <p:pic>
        <p:nvPicPr>
          <p:cNvPr id="4" name="Imagem 6" descr="Mapa&#10;&#10;Descrição gerada automaticamente">
            <a:extLst>
              <a:ext uri="{FF2B5EF4-FFF2-40B4-BE49-F238E27FC236}">
                <a16:creationId xmlns:a16="http://schemas.microsoft.com/office/drawing/2014/main" id="{A2E2ED95-6A9C-006A-63DD-F80697CBCF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064" y="2055583"/>
            <a:ext cx="2743200" cy="3880227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F1A1703E-2F64-E5B4-79C4-C586CEA60F64}"/>
              </a:ext>
            </a:extLst>
          </p:cNvPr>
          <p:cNvSpPr txBox="1"/>
          <p:nvPr/>
        </p:nvSpPr>
        <p:spPr>
          <a:xfrm>
            <a:off x="3397783" y="2350834"/>
            <a:ext cx="5042647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just">
              <a:buFont typeface="Arial"/>
              <a:buChar char="•"/>
            </a:pPr>
            <a:r>
              <a:rPr lang="pt-BR">
                <a:cs typeface="Calibri"/>
              </a:rPr>
              <a:t>Acompanha 41 ÁREAS DE FORÇA POLICIAL da Inglaterra e do País de Gales.</a:t>
            </a:r>
          </a:p>
          <a:p>
            <a:pPr marL="285750" indent="-285750" algn="just">
              <a:buFont typeface="Arial"/>
              <a:buChar char="•"/>
            </a:pPr>
            <a:endParaRPr lang="pt-BR">
              <a:cs typeface="Calibri"/>
            </a:endParaRPr>
          </a:p>
          <a:p>
            <a:pPr marL="285750" indent="-285750" algn="just">
              <a:buFont typeface="Arial"/>
              <a:buChar char="•"/>
            </a:pPr>
            <a:r>
              <a:rPr lang="pt-BR">
                <a:cs typeface="Calibri"/>
              </a:rPr>
              <a:t>Elas foram acompanhadas durante 14 anos, de 1994 até 2008.</a:t>
            </a:r>
          </a:p>
          <a:p>
            <a:pPr marL="285750" indent="-285750" algn="just">
              <a:buFont typeface="Arial"/>
              <a:buChar char="•"/>
            </a:pPr>
            <a:endParaRPr lang="pt-BR">
              <a:cs typeface="Calibri"/>
            </a:endParaRPr>
          </a:p>
          <a:p>
            <a:pPr marL="285750" indent="-285750" algn="just">
              <a:buFont typeface="Arial"/>
              <a:buChar char="•"/>
            </a:pPr>
            <a:r>
              <a:rPr lang="pt-BR">
                <a:cs typeface="Calibri"/>
              </a:rPr>
              <a:t>Total de Observações (N) = 574</a:t>
            </a: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9B781744-4ACF-C780-F1AA-004589361B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982" y="-6730"/>
            <a:ext cx="7036334" cy="696685"/>
          </a:xfrm>
        </p:spPr>
        <p:txBody>
          <a:bodyPr/>
          <a:lstStyle/>
          <a:p>
            <a:r>
              <a:rPr lang="pt-BR"/>
              <a:t>DADOS</a:t>
            </a:r>
          </a:p>
        </p:txBody>
      </p:sp>
    </p:spTree>
    <p:extLst>
      <p:ext uri="{BB962C8B-B14F-4D97-AF65-F5344CB8AC3E}">
        <p14:creationId xmlns:p14="http://schemas.microsoft.com/office/powerpoint/2010/main" val="2059491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8929"/>
    </mc:Choice>
    <mc:Fallback xmlns="">
      <p:transition spd="slow" advTm="58929"/>
    </mc:Fallback>
  </mc:AlternateContent>
</p:sld>
</file>

<file path=ppt/theme/theme1.xml><?xml version="1.0" encoding="utf-8"?>
<a:theme xmlns:a="http://schemas.openxmlformats.org/drawingml/2006/main" name="1_Tema do Office">
  <a:themeElements>
    <a:clrScheme name="InFinance">
      <a:dk1>
        <a:srgbClr val="383838"/>
      </a:dk1>
      <a:lt1>
        <a:srgbClr val="FFFFFF"/>
      </a:lt1>
      <a:dk2>
        <a:srgbClr val="383838"/>
      </a:dk2>
      <a:lt2>
        <a:srgbClr val="FFFFFF"/>
      </a:lt2>
      <a:accent1>
        <a:srgbClr val="B92625"/>
      </a:accent1>
      <a:accent2>
        <a:srgbClr val="939598"/>
      </a:accent2>
      <a:accent3>
        <a:srgbClr val="383838"/>
      </a:accent3>
      <a:accent4>
        <a:srgbClr val="203864"/>
      </a:accent4>
      <a:accent5>
        <a:srgbClr val="009491"/>
      </a:accent5>
      <a:accent6>
        <a:srgbClr val="FAA61A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449C77A3D3B1348B870B5DC49EDB8D8" ma:contentTypeVersion="7" ma:contentTypeDescription="Create a new document." ma:contentTypeScope="" ma:versionID="da243c9fb3bcbbb70574c5d736783e73">
  <xsd:schema xmlns:xsd="http://www.w3.org/2001/XMLSchema" xmlns:xs="http://www.w3.org/2001/XMLSchema" xmlns:p="http://schemas.microsoft.com/office/2006/metadata/properties" xmlns:ns3="b2748dc8-d9da-478f-b6d5-dc1de258c362" xmlns:ns4="099564f9-ac1b-4e48-bbd7-0fc956a252ee" targetNamespace="http://schemas.microsoft.com/office/2006/metadata/properties" ma:root="true" ma:fieldsID="613ad6a702b7534617d6c882bffff1ee" ns3:_="" ns4:_="">
    <xsd:import namespace="b2748dc8-d9da-478f-b6d5-dc1de258c362"/>
    <xsd:import namespace="099564f9-ac1b-4e48-bbd7-0fc956a252ee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2748dc8-d9da-478f-b6d5-dc1de258c36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99564f9-ac1b-4e48-bbd7-0fc956a252ee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262D5476-3A34-48C2-A8A9-F98D73D739A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B26E2B7-C28F-4AC3-89C7-6D4C07F162FB}">
  <ds:schemaRefs>
    <ds:schemaRef ds:uri="099564f9-ac1b-4e48-bbd7-0fc956a252ee"/>
    <ds:schemaRef ds:uri="b2748dc8-d9da-478f-b6d5-dc1de258c362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0/xmlns/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16E5605D-97D4-4987-876B-81132AF26735}">
  <ds:schemaRefs>
    <ds:schemaRef ds:uri="http://schemas.microsoft.com/office/2006/metadata/properties"/>
    <ds:schemaRef ds:uri="http://schemas.microsoft.com/office/infopath/2007/PartnerControls"/>
    <ds:schemaRef ds:uri="http://www.w3.org/2000/xmln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2603</Words>
  <Application>Microsoft Office PowerPoint</Application>
  <PresentationFormat>Apresentação na tela (4:3)</PresentationFormat>
  <Paragraphs>479</Paragraphs>
  <Slides>32</Slides>
  <Notes>31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32</vt:i4>
      </vt:variant>
    </vt:vector>
  </HeadingPairs>
  <TitlesOfParts>
    <vt:vector size="39" baseType="lpstr">
      <vt:lpstr>Arial</vt:lpstr>
      <vt:lpstr>Calibri</vt:lpstr>
      <vt:lpstr>Calibri Light</vt:lpstr>
      <vt:lpstr>Cambria Math</vt:lpstr>
      <vt:lpstr>Ubuntu</vt:lpstr>
      <vt:lpstr>Wingdings</vt:lpstr>
      <vt:lpstr>1_Tema do Office</vt:lpstr>
      <vt:lpstr>  Classical deterrence theory revisited: An empirical analysis of Police Force Areas in England and Wales (January 10, 2022 )</vt:lpstr>
      <vt:lpstr>MOTIVAÇÃO</vt:lpstr>
      <vt:lpstr>MOTIVAÇÃO</vt:lpstr>
      <vt:lpstr>LITERATURA TEÓRICA</vt:lpstr>
      <vt:lpstr>LITERATURA TEÓRICA</vt:lpstr>
      <vt:lpstr>TEORIA MICROECONÔMICA</vt:lpstr>
      <vt:lpstr>TEORIA MICROECONÔMICA</vt:lpstr>
      <vt:lpstr>HIPÓTESE DO MODELO</vt:lpstr>
      <vt:lpstr>DADOS</vt:lpstr>
      <vt:lpstr>DADOS</vt:lpstr>
      <vt:lpstr>DADOS</vt:lpstr>
      <vt:lpstr>ANÁLISE DESCRETIVA</vt:lpstr>
      <vt:lpstr>MODELO</vt:lpstr>
      <vt:lpstr>MODELO</vt:lpstr>
      <vt:lpstr>MODELO</vt:lpstr>
      <vt:lpstr>MODELO</vt:lpstr>
      <vt:lpstr>MODELO</vt:lpstr>
      <vt:lpstr>MODELO</vt:lpstr>
      <vt:lpstr>MODELO</vt:lpstr>
      <vt:lpstr>MODELO</vt:lpstr>
      <vt:lpstr>MODELO</vt:lpstr>
      <vt:lpstr>RESULTADOS</vt:lpstr>
      <vt:lpstr>RESULTADOS</vt:lpstr>
      <vt:lpstr>Apresentação do PowerPoint</vt:lpstr>
      <vt:lpstr>RESULTADOS</vt:lpstr>
      <vt:lpstr>RESULTADOS</vt:lpstr>
      <vt:lpstr>RESULTADOS</vt:lpstr>
      <vt:lpstr>Apresentação do PowerPoint</vt:lpstr>
      <vt:lpstr>Apresentação do PowerPoint</vt:lpstr>
      <vt:lpstr>Apresentação do PowerPoint</vt:lpstr>
      <vt:lpstr>Apresentação do PowerPoint</vt:lpstr>
      <vt:lpstr>Obrigado! Q&amp;A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APS.2 – Grupo 6</dc:title>
  <dc:creator>João Pedro Picchioni Baeta</dc:creator>
  <cp:lastModifiedBy>Pedro Ongaratto</cp:lastModifiedBy>
  <cp:revision>1</cp:revision>
  <dcterms:created xsi:type="dcterms:W3CDTF">2021-11-10T19:28:42Z</dcterms:created>
  <dcterms:modified xsi:type="dcterms:W3CDTF">2022-08-31T01:56:02Z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0x010100D449C77A3D3B1348B870B5DC49EDB8D8</vt:lpwstr>
  </property>
</Properties>
</file>